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2" r:id="rId3"/>
    <p:sldId id="445" r:id="rId4"/>
    <p:sldId id="499" r:id="rId5"/>
    <p:sldId id="354" r:id="rId6"/>
    <p:sldId id="447" r:id="rId7"/>
    <p:sldId id="448" r:id="rId8"/>
    <p:sldId id="449" r:id="rId9"/>
    <p:sldId id="457" r:id="rId10"/>
    <p:sldId id="456" r:id="rId11"/>
    <p:sldId id="458" r:id="rId12"/>
    <p:sldId id="459" r:id="rId13"/>
    <p:sldId id="540" r:id="rId14"/>
    <p:sldId id="541" r:id="rId15"/>
    <p:sldId id="461" r:id="rId16"/>
    <p:sldId id="477" r:id="rId17"/>
    <p:sldId id="455" r:id="rId18"/>
    <p:sldId id="451" r:id="rId19"/>
    <p:sldId id="464" r:id="rId20"/>
    <p:sldId id="539" r:id="rId21"/>
    <p:sldId id="467" r:id="rId22"/>
    <p:sldId id="468" r:id="rId23"/>
    <p:sldId id="547" r:id="rId24"/>
    <p:sldId id="493" r:id="rId25"/>
    <p:sldId id="470" r:id="rId26"/>
    <p:sldId id="471" r:id="rId27"/>
    <p:sldId id="480" r:id="rId28"/>
    <p:sldId id="527" r:id="rId29"/>
    <p:sldId id="528" r:id="rId30"/>
    <p:sldId id="446" r:id="rId31"/>
    <p:sldId id="473" r:id="rId32"/>
    <p:sldId id="512" r:id="rId33"/>
    <p:sldId id="475" r:id="rId34"/>
    <p:sldId id="476" r:id="rId35"/>
    <p:sldId id="478" r:id="rId36"/>
    <p:sldId id="500" r:id="rId37"/>
    <p:sldId id="501" r:id="rId38"/>
    <p:sldId id="502" r:id="rId39"/>
    <p:sldId id="504" r:id="rId40"/>
    <p:sldId id="503" r:id="rId41"/>
    <p:sldId id="520" r:id="rId42"/>
    <p:sldId id="505" r:id="rId43"/>
    <p:sldId id="506" r:id="rId44"/>
    <p:sldId id="529" r:id="rId45"/>
    <p:sldId id="509" r:id="rId46"/>
    <p:sldId id="510" r:id="rId47"/>
    <p:sldId id="507" r:id="rId48"/>
    <p:sldId id="515" r:id="rId49"/>
    <p:sldId id="511" r:id="rId50"/>
    <p:sldId id="482" r:id="rId51"/>
    <p:sldId id="481" r:id="rId52"/>
    <p:sldId id="508" r:id="rId53"/>
    <p:sldId id="483" r:id="rId54"/>
    <p:sldId id="545" r:id="rId55"/>
    <p:sldId id="546" r:id="rId56"/>
    <p:sldId id="516" r:id="rId57"/>
    <p:sldId id="524" r:id="rId58"/>
    <p:sldId id="517" r:id="rId59"/>
    <p:sldId id="522" r:id="rId60"/>
    <p:sldId id="521" r:id="rId61"/>
    <p:sldId id="531" r:id="rId62"/>
    <p:sldId id="530" r:id="rId63"/>
    <p:sldId id="542" r:id="rId64"/>
    <p:sldId id="534" r:id="rId65"/>
    <p:sldId id="526" r:id="rId66"/>
    <p:sldId id="544" r:id="rId67"/>
    <p:sldId id="525" r:id="rId68"/>
    <p:sldId id="533" r:id="rId69"/>
    <p:sldId id="535" r:id="rId70"/>
    <p:sldId id="536" r:id="rId71"/>
    <p:sldId id="485" r:id="rId72"/>
    <p:sldId id="537" r:id="rId73"/>
    <p:sldId id="487" r:id="rId74"/>
    <p:sldId id="488" r:id="rId75"/>
    <p:sldId id="518" r:id="rId76"/>
    <p:sldId id="519" r:id="rId77"/>
    <p:sldId id="538" r:id="rId78"/>
    <p:sldId id="489" r:id="rId79"/>
    <p:sldId id="490" r:id="rId80"/>
    <p:sldId id="492" r:id="rId81"/>
    <p:sldId id="494" r:id="rId82"/>
    <p:sldId id="496" r:id="rId83"/>
    <p:sldId id="523" r:id="rId84"/>
    <p:sldId id="497" r:id="rId85"/>
    <p:sldId id="513" r:id="rId86"/>
    <p:sldId id="549" r:id="rId87"/>
    <p:sldId id="548" r:id="rId88"/>
    <p:sldId id="498" r:id="rId89"/>
    <p:sldId id="514" r:id="rId9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811D1-1557-4507-B942-7382233AF792}"/>
              </a:ext>
            </a:extLst>
          </p:cNvPr>
          <p:cNvSpPr>
            <a:spLocks noGrp="1"/>
          </p:cNvSpPr>
          <p:nvPr>
            <p:ph type="ctrTitle"/>
          </p:nvPr>
        </p:nvSpPr>
        <p:spPr/>
        <p:txBody>
          <a:bodyPr/>
          <a:lstStyle/>
          <a:p>
            <a:r>
              <a:rPr lang="it-IT" sz="2800" dirty="0"/>
              <a:t>Università degli studi di MACERATA</a:t>
            </a:r>
            <a:br>
              <a:rPr lang="it-IT" sz="2800" dirty="0"/>
            </a:br>
            <a:r>
              <a:rPr lang="it-IT" sz="3200" dirty="0"/>
              <a:t>Dipartimento di giurisprudenza</a:t>
            </a:r>
            <a:br>
              <a:rPr lang="it-IT" sz="2800" dirty="0"/>
            </a:br>
            <a:r>
              <a:rPr lang="it-IT" sz="2600" dirty="0"/>
              <a:t>Scuola di specializzazione in diritto sindacale, </a:t>
            </a:r>
            <a:br>
              <a:rPr lang="it-IT" sz="2600" dirty="0"/>
            </a:br>
            <a:r>
              <a:rPr lang="it-IT" sz="2600" dirty="0"/>
              <a:t>del lavoro e della previdenza sociale</a:t>
            </a:r>
            <a:br>
              <a:rPr lang="it-IT" sz="2600" dirty="0"/>
            </a:br>
            <a:endParaRPr lang="it-IT" sz="2600" dirty="0"/>
          </a:p>
        </p:txBody>
      </p:sp>
      <p:sp>
        <p:nvSpPr>
          <p:cNvPr id="3" name="Sottotitolo 2">
            <a:extLst>
              <a:ext uri="{FF2B5EF4-FFF2-40B4-BE49-F238E27FC236}">
                <a16:creationId xmlns:a16="http://schemas.microsoft.com/office/drawing/2014/main" id="{3732C40B-D416-404C-9C53-AACB0366C34F}"/>
              </a:ext>
            </a:extLst>
          </p:cNvPr>
          <p:cNvSpPr>
            <a:spLocks noGrp="1"/>
          </p:cNvSpPr>
          <p:nvPr>
            <p:ph type="subTitle" idx="1"/>
          </p:nvPr>
        </p:nvSpPr>
        <p:spPr/>
        <p:txBody>
          <a:bodyPr/>
          <a:lstStyle/>
          <a:p>
            <a:r>
              <a:rPr lang="it-IT" dirty="0"/>
              <a:t>Lezione del 5 maggio 2023</a:t>
            </a:r>
          </a:p>
        </p:txBody>
      </p:sp>
    </p:spTree>
    <p:extLst>
      <p:ext uri="{BB962C8B-B14F-4D97-AF65-F5344CB8AC3E}">
        <p14:creationId xmlns:p14="http://schemas.microsoft.com/office/powerpoint/2010/main" val="360122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cap="all" dirty="0"/>
              <a:t>È</a:t>
            </a:r>
            <a:r>
              <a:rPr lang="it-IT" altLang="it-IT" sz="3600" dirty="0"/>
              <a:t>, quindi, significativo che la disposizione della Costituzione </a:t>
            </a:r>
            <a:r>
              <a:rPr lang="it-IT" altLang="it-IT" sz="3600" dirty="0">
                <a:highlight>
                  <a:srgbClr val="FFFF00"/>
                </a:highlight>
              </a:rPr>
              <a:t>immediatamente successiva</a:t>
            </a:r>
            <a:r>
              <a:rPr lang="it-IT" altLang="it-IT" sz="3600" dirty="0"/>
              <a:t> al secondo comma dell’art. 3, è proprio quella che riconosce il </a:t>
            </a:r>
            <a:r>
              <a:rPr lang="it-IT" altLang="it-IT" sz="3600" dirty="0">
                <a:highlight>
                  <a:srgbClr val="FFFF00"/>
                </a:highlight>
              </a:rPr>
              <a:t>diritto al lavoro</a:t>
            </a:r>
            <a:r>
              <a:rPr lang="it-IT" altLang="it-IT" sz="3600" dirty="0"/>
              <a:t>.</a:t>
            </a:r>
          </a:p>
          <a:p>
            <a:pPr marL="0" indent="0" algn="just">
              <a:buNone/>
            </a:pPr>
            <a:r>
              <a:rPr lang="it-IT" altLang="it-IT" sz="3600" dirty="0"/>
              <a:t>Come recita il </a:t>
            </a:r>
            <a:r>
              <a:rPr lang="it-IT" altLang="it-IT" sz="3600" dirty="0">
                <a:highlight>
                  <a:srgbClr val="FFFF00"/>
                </a:highlight>
              </a:rPr>
              <a:t>primo comma dell’art. 4</a:t>
            </a:r>
            <a:r>
              <a:rPr lang="it-IT" altLang="it-IT" sz="3600" dirty="0"/>
              <a:t> della Costituzione: «</a:t>
            </a:r>
            <a:r>
              <a:rPr lang="it-IT" sz="3600" dirty="0"/>
              <a:t>La Repubblica </a:t>
            </a:r>
            <a:r>
              <a:rPr lang="it-IT" sz="3600" u="sng" dirty="0">
                <a:highlight>
                  <a:srgbClr val="FFFF00"/>
                </a:highlight>
              </a:rPr>
              <a:t>riconosce</a:t>
            </a:r>
            <a:r>
              <a:rPr lang="it-IT" sz="3600" dirty="0"/>
              <a:t> a tutti i cittadini il diritto al lavoro </a:t>
            </a:r>
            <a:r>
              <a:rPr lang="it-IT" sz="3600" u="sng" dirty="0">
                <a:highlight>
                  <a:srgbClr val="FFFF00"/>
                </a:highlight>
              </a:rPr>
              <a:t>e promuove le condizioni che rendano effettivo</a:t>
            </a:r>
            <a:r>
              <a:rPr lang="it-IT" sz="3600" dirty="0"/>
              <a:t> questo diritto»</a:t>
            </a:r>
            <a:endParaRPr lang="it-IT" altLang="it-IT" sz="3600" dirty="0"/>
          </a:p>
        </p:txBody>
      </p:sp>
    </p:spTree>
    <p:extLst>
      <p:ext uri="{BB962C8B-B14F-4D97-AF65-F5344CB8AC3E}">
        <p14:creationId xmlns:p14="http://schemas.microsoft.com/office/powerpoint/2010/main" val="185401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400" dirty="0"/>
              <a:t>Pertanto, anche la collocazione della disposizione che riconosce il diritto al lavoro, che segue immediatamente quella del capoverso dell’art. 3, concorre a manifestare </a:t>
            </a:r>
            <a:r>
              <a:rPr lang="it-IT" sz="3400" dirty="0"/>
              <a:t>il ruolo che la Costituzione attribuisce al lavoro quale «</a:t>
            </a:r>
            <a:r>
              <a:rPr lang="it-IT" sz="3400" i="1" u="sng" dirty="0">
                <a:highlight>
                  <a:srgbClr val="FFFF00"/>
                </a:highlight>
              </a:rPr>
              <a:t>principale strumento</a:t>
            </a:r>
            <a:r>
              <a:rPr lang="it-IT" sz="3400" dirty="0"/>
              <a:t>» (Ponti, 2019) </a:t>
            </a:r>
            <a:r>
              <a:rPr lang="it-IT" sz="3400" dirty="0">
                <a:highlight>
                  <a:srgbClr val="FFFF00"/>
                </a:highlight>
              </a:rPr>
              <a:t>della liberazione dal bisogno</a:t>
            </a:r>
            <a:r>
              <a:rPr lang="it-IT" sz="3400" dirty="0"/>
              <a:t> e, quindi, </a:t>
            </a:r>
            <a:r>
              <a:rPr lang="it-IT" sz="3400" dirty="0">
                <a:highlight>
                  <a:srgbClr val="FFFF00"/>
                </a:highlight>
              </a:rPr>
              <a:t>della conseguente concreta possibilità di sviluppo della persona umana e di partecipazione attiva alla vita della comunità</a:t>
            </a:r>
            <a:endParaRPr lang="it-IT" altLang="it-IT" sz="3400" dirty="0">
              <a:highlight>
                <a:srgbClr val="FFFF00"/>
              </a:highlight>
            </a:endParaRPr>
          </a:p>
        </p:txBody>
      </p:sp>
    </p:spTree>
    <p:extLst>
      <p:ext uri="{BB962C8B-B14F-4D97-AF65-F5344CB8AC3E}">
        <p14:creationId xmlns:p14="http://schemas.microsoft.com/office/powerpoint/2010/main" val="1904757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400" dirty="0"/>
              <a:t>Il collegamento che la Costituzione ha riconosciuto fra il diritto al lavoro e il valore della liberazione dal bisogno è confermato anche dal </a:t>
            </a:r>
            <a:r>
              <a:rPr lang="it-IT" sz="3400" dirty="0">
                <a:highlight>
                  <a:srgbClr val="FFFF00"/>
                </a:highlight>
              </a:rPr>
              <a:t>legame che il primo comma dell’art. 36 Cost. istituisce fra la retribuzione e la possibilità di un’«esistenza libera e dignitosa»</a:t>
            </a:r>
            <a:r>
              <a:rPr lang="it-IT" sz="3400" dirty="0"/>
              <a:t>: da tali disposizioni costituzionali si ricava «che </a:t>
            </a:r>
            <a:r>
              <a:rPr lang="it-IT" sz="3400" u="sng" dirty="0">
                <a:highlight>
                  <a:srgbClr val="FFFF00"/>
                </a:highlight>
              </a:rPr>
              <a:t>ogni cittadino ha un diritto inviolabile a trarre dal lavoro i mezzi</a:t>
            </a:r>
            <a:r>
              <a:rPr lang="it-IT" sz="3400" dirty="0"/>
              <a:t> per l’esplicamento integrale della sua personalità» (Mortati, 1954)</a:t>
            </a:r>
            <a:endParaRPr lang="it-IT" altLang="it-IT" sz="3400" dirty="0">
              <a:highlight>
                <a:srgbClr val="FFFF00"/>
              </a:highlight>
            </a:endParaRPr>
          </a:p>
        </p:txBody>
      </p:sp>
    </p:spTree>
    <p:extLst>
      <p:ext uri="{BB962C8B-B14F-4D97-AF65-F5344CB8AC3E}">
        <p14:creationId xmlns:p14="http://schemas.microsoft.com/office/powerpoint/2010/main" val="201787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Del resto, nel corso dei lavori dell’Assemblea costituente, la Terza Sottocommissione (una delle tre articolazioni della Commissione dei settantacinque) </a:t>
            </a:r>
            <a:r>
              <a:rPr lang="it-IT" sz="4000" dirty="0">
                <a:highlight>
                  <a:srgbClr val="FFFF00"/>
                </a:highlight>
              </a:rPr>
              <a:t>considerò il «diritto al lavoro»</a:t>
            </a:r>
            <a:r>
              <a:rPr lang="it-IT" sz="4000" dirty="0"/>
              <a:t>, prima ed accanto al «diritto all’assistenza», </a:t>
            </a:r>
            <a:r>
              <a:rPr lang="it-IT" sz="4000" dirty="0">
                <a:highlight>
                  <a:srgbClr val="FFFF00"/>
                </a:highlight>
              </a:rPr>
              <a:t>fra le «Garanzie economico sociali del </a:t>
            </a:r>
            <a:r>
              <a:rPr lang="it-IT" sz="4000" b="1" u="sng" dirty="0">
                <a:highlight>
                  <a:srgbClr val="FFFF00"/>
                </a:highlight>
              </a:rPr>
              <a:t>diritto alla vita</a:t>
            </a:r>
            <a:r>
              <a:rPr lang="it-IT" sz="4000" dirty="0"/>
              <a:t>» (Salvati, 2017)</a:t>
            </a:r>
            <a:endParaRPr lang="it-IT" altLang="it-IT" sz="4000" dirty="0">
              <a:highlight>
                <a:srgbClr val="FFFF00"/>
              </a:highlight>
            </a:endParaRPr>
          </a:p>
        </p:txBody>
      </p:sp>
    </p:spTree>
    <p:extLst>
      <p:ext uri="{BB962C8B-B14F-4D97-AF65-F5344CB8AC3E}">
        <p14:creationId xmlns:p14="http://schemas.microsoft.com/office/powerpoint/2010/main" val="3089495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E infatti, come ha poi avuto modo di chiarire Francesco Santoro-Passarelli, «</a:t>
            </a:r>
            <a:r>
              <a:rPr lang="it-IT" sz="4000" dirty="0">
                <a:highlight>
                  <a:srgbClr val="FFFF00"/>
                </a:highlight>
              </a:rPr>
              <a:t>se tutti gli altri contratti riguardano l’avere delle parti, il contratto di lavoro riguarda ancora l’avere per l’imprenditore, ma </a:t>
            </a:r>
            <a:r>
              <a:rPr lang="it-IT" sz="4000" b="1" u="sng" dirty="0">
                <a:highlight>
                  <a:srgbClr val="FFFF00"/>
                </a:highlight>
              </a:rPr>
              <a:t>per il lavoratore riguarda e garantisce l’essere</a:t>
            </a:r>
            <a:r>
              <a:rPr lang="it-IT" sz="4000" dirty="0"/>
              <a:t> [n.d.r.: quindi la vita], il bene che è </a:t>
            </a:r>
            <a:r>
              <a:rPr lang="it-IT" sz="4000" dirty="0">
                <a:highlight>
                  <a:srgbClr val="FFFF00"/>
                </a:highlight>
              </a:rPr>
              <a:t>condizione dell’avere e di ogni altro bene</a:t>
            </a:r>
            <a:r>
              <a:rPr lang="it-IT" sz="4000" dirty="0"/>
              <a:t>»</a:t>
            </a:r>
            <a:endParaRPr lang="it-IT" altLang="it-IT" sz="4000" dirty="0">
              <a:highlight>
                <a:srgbClr val="FFFF00"/>
              </a:highlight>
            </a:endParaRPr>
          </a:p>
        </p:txBody>
      </p:sp>
    </p:spTree>
    <p:extLst>
      <p:ext uri="{BB962C8B-B14F-4D97-AF65-F5344CB8AC3E}">
        <p14:creationId xmlns:p14="http://schemas.microsoft.com/office/powerpoint/2010/main" val="152173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Peraltro, delle diverse letture che sono state date del </a:t>
            </a:r>
            <a:r>
              <a:rPr lang="it-IT" sz="3600" dirty="0">
                <a:highlight>
                  <a:srgbClr val="FFFF00"/>
                </a:highlight>
              </a:rPr>
              <a:t>primo comma dell’art. 1 Cost.</a:t>
            </a:r>
            <a:r>
              <a:rPr lang="it-IT" sz="3600" dirty="0"/>
              <a:t> («L’Italia è una Repubblica democratica, fondata sul lavoro»), sembra doversi condividere quella che (in collegamento con l’art. 3 cpv. Cost.) la ritiene legata alla «conquista costituzionale del suffragio universale» (</a:t>
            </a:r>
            <a:r>
              <a:rPr lang="it-IT" sz="3600" dirty="0" err="1"/>
              <a:t>Nogler</a:t>
            </a:r>
            <a:r>
              <a:rPr lang="it-IT" sz="3600" dirty="0"/>
              <a:t>, 2020) e, quindi, al superamento della ideologia che per secoli aveva escluso i lavoratori dalla vita politica</a:t>
            </a:r>
            <a:endParaRPr lang="it-IT" altLang="it-IT" sz="3600" dirty="0">
              <a:highlight>
                <a:srgbClr val="FFFF00"/>
              </a:highlight>
            </a:endParaRPr>
          </a:p>
        </p:txBody>
      </p:sp>
    </p:spTree>
    <p:extLst>
      <p:ext uri="{BB962C8B-B14F-4D97-AF65-F5344CB8AC3E}">
        <p14:creationId xmlns:p14="http://schemas.microsoft.com/office/powerpoint/2010/main" val="157155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050" dirty="0"/>
              <a:t>Il collegamento che può quindi ravvisarsi fra gli articoli 1, primo comma, 3, secondo comma, e 4, primo comma, Cost., consente di affermare che la Costituzione ha considerato il lavoro come principale strumento di attuazione dei valori del personalismo, non soltanto perché strumento della "liberazione dal bisogno", ma anche perché </a:t>
            </a:r>
            <a:r>
              <a:rPr lang="it-IT" sz="3050" dirty="0">
                <a:highlight>
                  <a:srgbClr val="FFFF00"/>
                </a:highlight>
              </a:rPr>
              <a:t>può essere in sé considerato «come mezzo, necessario e non surrogabile, per l’esplicarsi della personalità dell’uomo e del cittadino»</a:t>
            </a:r>
            <a:r>
              <a:rPr lang="it-IT" sz="3050" dirty="0"/>
              <a:t>, oltre che come </a:t>
            </a:r>
            <a:r>
              <a:rPr lang="it-IT" sz="3050" dirty="0">
                <a:highlight>
                  <a:srgbClr val="FFFF00"/>
                </a:highlight>
              </a:rPr>
              <a:t>«meccanismo di integrazione sociale»</a:t>
            </a:r>
            <a:r>
              <a:rPr lang="it-IT" sz="3050" dirty="0"/>
              <a:t> (Salvati, 2017)</a:t>
            </a:r>
            <a:endParaRPr lang="it-IT" altLang="it-IT" sz="3050" dirty="0">
              <a:highlight>
                <a:srgbClr val="FFFF00"/>
              </a:highlight>
            </a:endParaRPr>
          </a:p>
        </p:txBody>
      </p:sp>
    </p:spTree>
    <p:extLst>
      <p:ext uri="{BB962C8B-B14F-4D97-AF65-F5344CB8AC3E}">
        <p14:creationId xmlns:p14="http://schemas.microsoft.com/office/powerpoint/2010/main" val="2245546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Il </a:t>
            </a:r>
            <a:r>
              <a:rPr lang="it-IT" sz="4000" dirty="0">
                <a:highlight>
                  <a:srgbClr val="FFFF00"/>
                </a:highlight>
              </a:rPr>
              <a:t>ruolo fondamentale</a:t>
            </a:r>
            <a:r>
              <a:rPr lang="it-IT" sz="4000" dirty="0"/>
              <a:t> che la Costituzione ha in tal modo voluto riconoscere al lavoro è, del resto, confermato anche dalla scelta dei padri costituenti di inserire la disposizione che riconosce tale diritto, non nella sezione relativa ai «Rapporti economici», ma fra i </a:t>
            </a:r>
            <a:r>
              <a:rPr lang="it-IT" sz="4000" dirty="0">
                <a:highlight>
                  <a:srgbClr val="FFFF00"/>
                </a:highlight>
              </a:rPr>
              <a:t>primi dodici articoli della Costituzione dedicati ai «Principi fondamentali»</a:t>
            </a:r>
            <a:endParaRPr lang="it-IT" altLang="it-IT" sz="4000" dirty="0">
              <a:highlight>
                <a:srgbClr val="FFFF00"/>
              </a:highlight>
            </a:endParaRPr>
          </a:p>
        </p:txBody>
      </p:sp>
    </p:spTree>
    <p:extLst>
      <p:ext uri="{BB962C8B-B14F-4D97-AF65-F5344CB8AC3E}">
        <p14:creationId xmlns:p14="http://schemas.microsoft.com/office/powerpoint/2010/main" val="1892686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350" dirty="0"/>
              <a:t>Va, però, a questo punto segnalato che la scelta di inserire il diritto al lavoro fra i «Principi fondamentali» era diretta anche a evidenziare che tale diritto era stato considerato non come «un diritto già assicurato e provvisto di azione giudiziaria», ma come «</a:t>
            </a:r>
            <a:r>
              <a:rPr lang="it-IT" sz="3350" u="sng" dirty="0">
                <a:highlight>
                  <a:srgbClr val="FFFF00"/>
                </a:highlight>
              </a:rPr>
              <a:t>un diritto potenziale</a:t>
            </a:r>
            <a:r>
              <a:rPr lang="it-IT" sz="3350" dirty="0"/>
              <a:t>» (</a:t>
            </a:r>
            <a:r>
              <a:rPr lang="it-IT" sz="3350" i="1" dirty="0"/>
              <a:t>Relazione Ruini al Progetto di Costituzione</a:t>
            </a:r>
            <a:r>
              <a:rPr lang="it-IT" sz="3350" dirty="0"/>
              <a:t>) e che, quindi, si trattava «di un principio fondamentale, </a:t>
            </a:r>
            <a:r>
              <a:rPr lang="it-IT" sz="3350" u="sng" dirty="0">
                <a:highlight>
                  <a:srgbClr val="FFFF00"/>
                </a:highlight>
              </a:rPr>
              <a:t>programmatico</a:t>
            </a:r>
            <a:r>
              <a:rPr lang="it-IT" sz="3350" dirty="0"/>
              <a:t>, di indirizzo al legislatore» (Salvati, 2017)</a:t>
            </a:r>
          </a:p>
        </p:txBody>
      </p:sp>
    </p:spTree>
    <p:extLst>
      <p:ext uri="{BB962C8B-B14F-4D97-AF65-F5344CB8AC3E}">
        <p14:creationId xmlns:p14="http://schemas.microsoft.com/office/powerpoint/2010/main" val="1952225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200" dirty="0"/>
              <a:t>È, quindi, in tale prospettiva che l’art. 4, c. 1, Cost.:</a:t>
            </a:r>
          </a:p>
          <a:p>
            <a:pPr algn="just">
              <a:buFontTx/>
              <a:buChar char="-"/>
            </a:pPr>
            <a:r>
              <a:rPr lang="it-IT" sz="3200" dirty="0"/>
              <a:t>da un lato, riconosce che </a:t>
            </a:r>
            <a:r>
              <a:rPr lang="it-IT" sz="3200" dirty="0">
                <a:highlight>
                  <a:srgbClr val="FFFF00"/>
                </a:highlight>
              </a:rPr>
              <a:t>la effettiva possibilità</a:t>
            </a:r>
            <a:r>
              <a:rPr lang="it-IT" sz="3200" dirty="0"/>
              <a:t> di esercitare il diritto al lavoro </a:t>
            </a:r>
            <a:r>
              <a:rPr lang="it-IT" sz="3200" dirty="0">
                <a:highlight>
                  <a:srgbClr val="FFFF00"/>
                </a:highlight>
              </a:rPr>
              <a:t>non può prescindere dall’esistenza di particolari «condizioni»</a:t>
            </a:r>
            <a:r>
              <a:rPr lang="it-IT" sz="3200" dirty="0"/>
              <a:t>, </a:t>
            </a:r>
          </a:p>
          <a:p>
            <a:pPr algn="just">
              <a:buFontTx/>
              <a:buChar char="-"/>
            </a:pPr>
            <a:r>
              <a:rPr lang="it-IT" sz="3200" dirty="0"/>
              <a:t>d’altro lato, prevede l’impegno della Repubblica di promuovere le </a:t>
            </a:r>
            <a:r>
              <a:rPr lang="it-IT" sz="3200" dirty="0">
                <a:highlight>
                  <a:srgbClr val="FFFF00"/>
                </a:highlight>
              </a:rPr>
              <a:t>«condizioni economiche, sociali e giuridiche»</a:t>
            </a:r>
            <a:r>
              <a:rPr lang="it-IT" sz="3200" dirty="0"/>
              <a:t> (Corte cost., 26 maggio 1965, n. 45) che, </a:t>
            </a:r>
            <a:r>
              <a:rPr lang="it-IT" sz="3200" u="sng" dirty="0">
                <a:highlight>
                  <a:srgbClr val="FFFF00"/>
                </a:highlight>
              </a:rPr>
              <a:t>in un dato momento storico</a:t>
            </a:r>
            <a:r>
              <a:rPr lang="it-IT" sz="3200" dirty="0">
                <a:highlight>
                  <a:srgbClr val="FFFF00"/>
                </a:highlight>
              </a:rPr>
              <a:t>, appaiano a tal fine più favorevoli</a:t>
            </a:r>
          </a:p>
        </p:txBody>
      </p:sp>
    </p:spTree>
    <p:extLst>
      <p:ext uri="{BB962C8B-B14F-4D97-AF65-F5344CB8AC3E}">
        <p14:creationId xmlns:p14="http://schemas.microsoft.com/office/powerpoint/2010/main" val="3733415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ctr">
              <a:buNone/>
            </a:pPr>
            <a:r>
              <a:rPr lang="it-IT" altLang="it-IT" sz="4400" dirty="0"/>
              <a:t>La dottrina ha segnalato che già dall’ultimo scorcio del secolo scorso anche il diritto del lavoro italiano è entrato in una </a:t>
            </a:r>
            <a:r>
              <a:rPr lang="it-IT" altLang="it-IT" sz="4400" dirty="0">
                <a:highlight>
                  <a:srgbClr val="FFFF00"/>
                </a:highlight>
              </a:rPr>
              <a:t>nuova fase</a:t>
            </a:r>
            <a:r>
              <a:rPr lang="it-IT" altLang="it-IT" sz="4400" dirty="0"/>
              <a:t> di sviluppo, che viene convenzionalmente definita come </a:t>
            </a:r>
            <a:r>
              <a:rPr lang="it-IT" altLang="it-IT" sz="4400" b="1" u="sng" dirty="0">
                <a:highlight>
                  <a:srgbClr val="FFFF00"/>
                </a:highlight>
              </a:rPr>
              <a:t>fase </a:t>
            </a:r>
            <a:r>
              <a:rPr lang="it-IT" sz="4400" b="1" u="sng" dirty="0">
                <a:highlight>
                  <a:srgbClr val="FFFF00"/>
                </a:highlight>
              </a:rPr>
              <a:t>«post-occupazionale»</a:t>
            </a:r>
            <a:r>
              <a:rPr lang="it-IT" sz="4400" dirty="0"/>
              <a:t> (D’Antona, 2010)</a:t>
            </a:r>
            <a:endParaRPr lang="it-IT" altLang="it-IT" sz="4400" dirty="0"/>
          </a:p>
        </p:txBody>
      </p:sp>
    </p:spTree>
    <p:extLst>
      <p:ext uri="{BB962C8B-B14F-4D97-AF65-F5344CB8AC3E}">
        <p14:creationId xmlns:p14="http://schemas.microsoft.com/office/powerpoint/2010/main" val="1268994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2800" dirty="0"/>
              <a:t>A tale riguardo la Consulta </a:t>
            </a:r>
            <a:r>
              <a:rPr lang="it-IT" sz="2800"/>
              <a:t>ha più </a:t>
            </a:r>
            <a:r>
              <a:rPr lang="it-IT" sz="2800" dirty="0"/>
              <a:t>volte ribadito che il «diritto al lavoro, garantito dagli artt. 4 e 35 della Costituzione […] in tutte le sue forme ed applicazioni, rispecchia il valore riconosciuto al lavoro, posto tra le basi dell’ordinamento (art. 1 Cost.), nel quale si manifesta anche la dignità e la libertà di scelta della persona. Ma </a:t>
            </a:r>
            <a:r>
              <a:rPr lang="it-IT" sz="2800" dirty="0">
                <a:highlight>
                  <a:srgbClr val="FFFF00"/>
                </a:highlight>
              </a:rPr>
              <a:t>gli artt. 4 e 35 della Costituzione, se impongono di promuovere le condizioni per rendere effettivo il diritto al lavoro, non assicurano in ogni caso il conseguimento di una occupazione o la conservazione del posto di lavoro</a:t>
            </a:r>
            <a:r>
              <a:rPr lang="it-IT" sz="2800" dirty="0"/>
              <a:t> (sentenze n. 419 e n. 219 del 1993 e n. 1 del 1986)» (Corte cost., 13-22 ottobre 1999, n. 390, punto 6.2)</a:t>
            </a:r>
            <a:endParaRPr lang="it-IT" sz="2800" dirty="0">
              <a:highlight>
                <a:srgbClr val="FFFF00"/>
              </a:highlight>
            </a:endParaRPr>
          </a:p>
        </p:txBody>
      </p:sp>
    </p:spTree>
    <p:extLst>
      <p:ext uri="{BB962C8B-B14F-4D97-AF65-F5344CB8AC3E}">
        <p14:creationId xmlns:p14="http://schemas.microsoft.com/office/powerpoint/2010/main" val="1784491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Può, quindi, anche affermarsi che l’impegno previsto dal primo comma dell’art. 4 Cost. costituisce </a:t>
            </a:r>
            <a:r>
              <a:rPr lang="it-IT" sz="3600" dirty="0">
                <a:highlight>
                  <a:srgbClr val="FFFF00"/>
                </a:highlight>
              </a:rPr>
              <a:t>una specificazione del più generale impegno previsto dal secondo comma dell’art. 3 Cost.</a:t>
            </a:r>
            <a:r>
              <a:rPr lang="it-IT" sz="3600" dirty="0"/>
              <a:t> e che, quindi, la Costituzione  ha considerato </a:t>
            </a:r>
            <a:r>
              <a:rPr lang="it-IT" sz="3600" dirty="0">
                <a:highlight>
                  <a:srgbClr val="FFFF00"/>
                </a:highlight>
              </a:rPr>
              <a:t>la disoccupazione come uno di quegli ‘ostacoli’</a:t>
            </a:r>
            <a:r>
              <a:rPr lang="it-IT" sz="3600" dirty="0"/>
              <a:t> che impediscono di fatto l’eguaglianza sostanziale dei cittadini e che la Repubblica ha assunto l’impegno di rimuovere</a:t>
            </a:r>
          </a:p>
        </p:txBody>
      </p:sp>
    </p:spTree>
    <p:extLst>
      <p:ext uri="{BB962C8B-B14F-4D97-AF65-F5344CB8AC3E}">
        <p14:creationId xmlns:p14="http://schemas.microsoft.com/office/powerpoint/2010/main" val="3632048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In tal senso, la Costituzione riconosce un </a:t>
            </a:r>
            <a:r>
              <a:rPr lang="it-IT" sz="3600" dirty="0">
                <a:highlight>
                  <a:srgbClr val="FFFF00"/>
                </a:highlight>
              </a:rPr>
              <a:t>rapporto </a:t>
            </a:r>
            <a:r>
              <a:rPr lang="it-IT" sz="3600" b="1" u="sng" dirty="0">
                <a:highlight>
                  <a:srgbClr val="FFFF00"/>
                </a:highlight>
              </a:rPr>
              <a:t>bidirezionale</a:t>
            </a:r>
            <a:r>
              <a:rPr lang="it-IT" sz="3600" dirty="0">
                <a:highlight>
                  <a:srgbClr val="FFFF00"/>
                </a:highlight>
              </a:rPr>
              <a:t> fra il diritto al lavoro e la "liberazione dal bisogno"</a:t>
            </a:r>
            <a:r>
              <a:rPr lang="it-IT" sz="3600" dirty="0"/>
              <a:t>, perché considera il lavoro non soltanto quale fondamentale strumento di tale liberazione, ma anche, allo stesso tempo, </a:t>
            </a:r>
            <a:r>
              <a:rPr lang="it-IT" sz="3600" dirty="0">
                <a:highlight>
                  <a:srgbClr val="FFFF00"/>
                </a:highlight>
              </a:rPr>
              <a:t>come uno dei primi e più importanti bisogni della persona che la Repubblica è chiamata a soddisfare</a:t>
            </a:r>
            <a:r>
              <a:rPr lang="it-IT" sz="3600" dirty="0"/>
              <a:t> (il </a:t>
            </a:r>
            <a:r>
              <a:rPr lang="it-IT" sz="3600" i="1" dirty="0"/>
              <a:t>bisogno di lavoro</a:t>
            </a:r>
            <a:r>
              <a:rPr lang="it-IT" sz="3600" dirty="0"/>
              <a:t>) </a:t>
            </a:r>
            <a:r>
              <a:rPr lang="it-IT" sz="3600"/>
              <a:t>(Emiliani, 2020)</a:t>
            </a:r>
            <a:endParaRPr lang="it-IT" sz="3300" dirty="0"/>
          </a:p>
        </p:txBody>
      </p:sp>
    </p:spTree>
    <p:extLst>
      <p:ext uri="{BB962C8B-B14F-4D97-AF65-F5344CB8AC3E}">
        <p14:creationId xmlns:p14="http://schemas.microsoft.com/office/powerpoint/2010/main" val="788404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Su tale presupposto, per lungo tempo la disciplina del mercato del lavoro è consistita nella disciplina del monopolio pubblico dell’attività di collocamento, diretta a distribuire le occasioni di lavoro esistenti sulla base del (presuntivo) grado del "</a:t>
            </a:r>
            <a:r>
              <a:rPr lang="it-IT" sz="3600" i="1" dirty="0"/>
              <a:t>bisogno di lavoro</a:t>
            </a:r>
            <a:r>
              <a:rPr lang="it-IT" sz="3600" dirty="0"/>
              <a:t>", in considerazione del quale era organizzato un sistema di precedenze da rispettare ai fini dell’avviamento al lavoro  </a:t>
            </a:r>
            <a:endParaRPr lang="it-IT" sz="3300" dirty="0"/>
          </a:p>
        </p:txBody>
      </p:sp>
    </p:spTree>
    <p:extLst>
      <p:ext uri="{BB962C8B-B14F-4D97-AF65-F5344CB8AC3E}">
        <p14:creationId xmlns:p14="http://schemas.microsoft.com/office/powerpoint/2010/main" val="3205084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50" dirty="0"/>
              <a:t>Pertanto, il diritto al lavoro si presenta «come </a:t>
            </a:r>
            <a:r>
              <a:rPr lang="it-IT" sz="3650" u="sng" dirty="0">
                <a:highlight>
                  <a:srgbClr val="FFFF00"/>
                </a:highlight>
              </a:rPr>
              <a:t>diritto sociale</a:t>
            </a:r>
            <a:r>
              <a:rPr lang="it-IT" sz="3650" dirty="0"/>
              <a:t>, ovvero </a:t>
            </a:r>
            <a:r>
              <a:rPr lang="it-IT" sz="3650" u="sng" dirty="0">
                <a:highlight>
                  <a:srgbClr val="FFFF00"/>
                </a:highlight>
              </a:rPr>
              <a:t>diritto della persona a protezioni e prestazioni che solo la Repubblica può assicurarle</a:t>
            </a:r>
            <a:r>
              <a:rPr lang="it-IT" sz="3650" dirty="0"/>
              <a:t>» (Valente, 2019), e in tale prospettiva l’art. 4 Cost. si collega ad altre norme (artt. 35, c. 1, 41, c. 3, 43 Cost.) che pure </a:t>
            </a:r>
            <a:r>
              <a:rPr lang="it-IT" sz="3650" dirty="0">
                <a:highlight>
                  <a:srgbClr val="FFFF00"/>
                </a:highlight>
              </a:rPr>
              <a:t>impongono allo Stato «la realizzazione, anche parziale e imperfetta, del diritto al lavoro»</a:t>
            </a:r>
            <a:r>
              <a:rPr lang="it-IT" sz="3650" dirty="0"/>
              <a:t> (</a:t>
            </a:r>
            <a:r>
              <a:rPr lang="it-IT" sz="3650" dirty="0" err="1"/>
              <a:t>Crisafulli</a:t>
            </a:r>
            <a:r>
              <a:rPr lang="it-IT" sz="3650" dirty="0"/>
              <a:t>, 1951)</a:t>
            </a:r>
          </a:p>
        </p:txBody>
      </p:sp>
    </p:spTree>
    <p:extLst>
      <p:ext uri="{BB962C8B-B14F-4D97-AF65-F5344CB8AC3E}">
        <p14:creationId xmlns:p14="http://schemas.microsoft.com/office/powerpoint/2010/main" val="1490251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400" dirty="0"/>
              <a:t>E infatti, una parte della dottrina ha ritenuto possibile affermare che l’art. 4, c. 1, Cost. potrebbe giustificare anche una disciplina legislativa diretta a garantire «l’assoluta libertà economica» e la riduzione delle tutele del lavoro ove tale intervento possa apparire, in un dato momento storico, come la ‘condizione’ migliore per suscitare occasioni di lavoro e, quindi, rendere effettivo il diritto sociale al lavoro (Mazziotti, 1956)</a:t>
            </a:r>
          </a:p>
        </p:txBody>
      </p:sp>
    </p:spTree>
    <p:extLst>
      <p:ext uri="{BB962C8B-B14F-4D97-AF65-F5344CB8AC3E}">
        <p14:creationId xmlns:p14="http://schemas.microsoft.com/office/powerpoint/2010/main" val="1341068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500" dirty="0"/>
              <a:t>Secondo una diversa opinione non potrebbe, invece, considerarsi conforme a Costituzione una disciplina che affidi l’attuazione del diritto sociale al lavoro esclusivamente alla «azione spontanea degli operatori privati» (Mancini, 1975). Tale opinione appare giustificata anche considerando la </a:t>
            </a:r>
            <a:r>
              <a:rPr lang="it-IT" sz="3500" dirty="0">
                <a:highlight>
                  <a:srgbClr val="FFFF00"/>
                </a:highlight>
              </a:rPr>
              <a:t>possibilità che in assenza di adeguate politiche economiche, si determini una </a:t>
            </a:r>
            <a:r>
              <a:rPr lang="it-IT" sz="3500" i="1" dirty="0">
                <a:highlight>
                  <a:srgbClr val="FFFF00"/>
                </a:highlight>
              </a:rPr>
              <a:t>jobless growth</a:t>
            </a:r>
            <a:r>
              <a:rPr lang="it-IT" sz="3500" dirty="0">
                <a:highlight>
                  <a:srgbClr val="FFFF00"/>
                </a:highlight>
              </a:rPr>
              <a:t>, «crescita senza occupazione»</a:t>
            </a:r>
            <a:r>
              <a:rPr lang="it-IT" sz="3500" dirty="0"/>
              <a:t> (D’Antona, 2010)</a:t>
            </a:r>
          </a:p>
        </p:txBody>
      </p:sp>
    </p:spTree>
    <p:extLst>
      <p:ext uri="{BB962C8B-B14F-4D97-AF65-F5344CB8AC3E}">
        <p14:creationId xmlns:p14="http://schemas.microsoft.com/office/powerpoint/2010/main" val="827365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400" dirty="0"/>
              <a:t>Pertanto, ritenendo che l’impegno assunto dalla Repubblica, ex art. 4, c. 1, Cost., di realizzare le «condizioni» per rendere effettivo il diritto al lavoro, si traduca in </a:t>
            </a:r>
            <a:r>
              <a:rPr lang="it-IT" sz="3400" dirty="0">
                <a:highlight>
                  <a:srgbClr val="FFFF00"/>
                </a:highlight>
              </a:rPr>
              <a:t>un vero e proprio obbligo giuridico dello Stato</a:t>
            </a:r>
            <a:r>
              <a:rPr lang="it-IT" sz="3400" dirty="0"/>
              <a:t> (Mortati, 1956), una parte della dottrina è giunta ad affermare che se quell’obbligo non è adempiuto o lo è in modo insufficiente, «lo Stato </a:t>
            </a:r>
            <a:r>
              <a:rPr lang="it-IT" sz="3400" dirty="0">
                <a:highlight>
                  <a:srgbClr val="FFFF00"/>
                </a:highlight>
              </a:rPr>
              <a:t>risponde per inadempienza, e deve pagare un’indennità di disoccupazione»</a:t>
            </a:r>
            <a:r>
              <a:rPr lang="it-IT" sz="3400" dirty="0"/>
              <a:t> (Barile, 1984)</a:t>
            </a:r>
          </a:p>
        </p:txBody>
      </p:sp>
    </p:spTree>
    <p:extLst>
      <p:ext uri="{BB962C8B-B14F-4D97-AF65-F5344CB8AC3E}">
        <p14:creationId xmlns:p14="http://schemas.microsoft.com/office/powerpoint/2010/main" val="1046532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Gli </a:t>
            </a:r>
            <a:r>
              <a:rPr lang="it-IT" sz="4000" dirty="0">
                <a:highlight>
                  <a:srgbClr val="FFFF00"/>
                </a:highlight>
              </a:rPr>
              <a:t>strumenti</a:t>
            </a:r>
            <a:r>
              <a:rPr lang="it-IT" sz="4000" dirty="0"/>
              <a:t> con i quali lo Stato può favorire la realizzazione effettiva del diritto al lavoro sono </a:t>
            </a:r>
            <a:r>
              <a:rPr lang="it-IT" sz="4000" dirty="0">
                <a:highlight>
                  <a:srgbClr val="FFFF00"/>
                </a:highlight>
              </a:rPr>
              <a:t>diversi</a:t>
            </a:r>
            <a:r>
              <a:rPr lang="it-IT" sz="4000" dirty="0"/>
              <a:t>, e comprendono anche l’istituto dei c.d. lavori socialmente utili, le misure di incentivo fiscale, creditizio, contributivo, così come la previsione di vantaggi di tipo normativo, a favore dei datori di lavoro che assumono, ecc.</a:t>
            </a:r>
          </a:p>
        </p:txBody>
      </p:sp>
    </p:spTree>
    <p:extLst>
      <p:ext uri="{BB962C8B-B14F-4D97-AF65-F5344CB8AC3E}">
        <p14:creationId xmlns:p14="http://schemas.microsoft.com/office/powerpoint/2010/main" val="3810443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Fra tali strumenti sono, quindi, compresi anche quelli diretti a conservare i livelli occupazionali esistenti e, quindi, «alla </a:t>
            </a:r>
            <a:r>
              <a:rPr lang="it-IT" sz="4000" i="1" dirty="0"/>
              <a:t>prevenzione della disoccupazione</a:t>
            </a:r>
            <a:r>
              <a:rPr lang="it-IT" sz="4000" dirty="0"/>
              <a:t>» (Cinelli, 2022), come è il caso degli interventi normativi che limitano la facoltà di recesso da parte del datore di lavoro, o gli interventi della Cassa integrazione guadagni, ecc.</a:t>
            </a:r>
          </a:p>
        </p:txBody>
      </p:sp>
    </p:spTree>
    <p:extLst>
      <p:ext uri="{BB962C8B-B14F-4D97-AF65-F5344CB8AC3E}">
        <p14:creationId xmlns:p14="http://schemas.microsoft.com/office/powerpoint/2010/main" val="403787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200" dirty="0"/>
              <a:t>Tale definizione sta ad</a:t>
            </a:r>
            <a:r>
              <a:rPr lang="it-IT" sz="3200" dirty="0"/>
              <a:t> indicare che </a:t>
            </a:r>
            <a:r>
              <a:rPr lang="it-IT" sz="3200" u="sng" dirty="0">
                <a:highlight>
                  <a:srgbClr val="FFFF00"/>
                </a:highlight>
              </a:rPr>
              <a:t>«il baricentro»</a:t>
            </a:r>
            <a:r>
              <a:rPr lang="it-IT" sz="3200" dirty="0"/>
              <a:t> del diritto del lavoro </a:t>
            </a:r>
            <a:r>
              <a:rPr lang="it-IT" sz="3200" u="sng" dirty="0">
                <a:highlight>
                  <a:srgbClr val="FFFF00"/>
                </a:highlight>
              </a:rPr>
              <a:t>«si è spostato</a:t>
            </a:r>
            <a:r>
              <a:rPr lang="it-IT" sz="3200" dirty="0"/>
              <a:t>, dal rapporto di lavoro nell’istituzione-impresa, al mercato del lavoro», perché «a stabilire i confini della materia» </a:t>
            </a:r>
            <a:r>
              <a:rPr lang="it-IT" sz="3200" u="sng" dirty="0">
                <a:highlight>
                  <a:srgbClr val="FFFF00"/>
                </a:highlight>
              </a:rPr>
              <a:t>non è più, come in passato, «il rapporto di lavoro subordinato in atto, ma </a:t>
            </a:r>
            <a:r>
              <a:rPr lang="it-IT" sz="3200" b="1" u="sng" dirty="0">
                <a:highlight>
                  <a:srgbClr val="FFFF00"/>
                </a:highlight>
              </a:rPr>
              <a:t>la posizione del lavoratore nel mercato del lavoro, con le sue istituzioni, le sue dinamiche</a:t>
            </a:r>
            <a:r>
              <a:rPr lang="it-IT" sz="3200" dirty="0"/>
              <a:t> e con le diverse forme contrattuali alle quali le parti possono ricorrere» ai fini dell’incontro fra domanda e offerta di lavoro (D’Antona, 2010)</a:t>
            </a:r>
            <a:endParaRPr lang="it-IT" altLang="it-IT" sz="3200" dirty="0"/>
          </a:p>
        </p:txBody>
      </p:sp>
    </p:spTree>
    <p:extLst>
      <p:ext uri="{BB962C8B-B14F-4D97-AF65-F5344CB8AC3E}">
        <p14:creationId xmlns:p14="http://schemas.microsoft.com/office/powerpoint/2010/main" val="4155260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Va allora anche segnalato che, </a:t>
            </a:r>
            <a:r>
              <a:rPr lang="it-IT" altLang="it-IT" sz="4000" dirty="0">
                <a:highlight>
                  <a:srgbClr val="FFFF00"/>
                </a:highlight>
              </a:rPr>
              <a:t>nel tempo, le politiche pubbliche dirette a rendere effettivo il diritto al lavoro hanno subìto una particolare e significativa evoluzione</a:t>
            </a:r>
            <a:r>
              <a:rPr lang="it-IT" altLang="it-IT" sz="4000" dirty="0"/>
              <a:t> che non è in contrasto con l’art. 4, c. 1, Cost. che giustifica la possibilità di modificare le politiche pubbliche se nel tempo mutano le «condizioni» di quella effettività </a:t>
            </a:r>
          </a:p>
        </p:txBody>
      </p:sp>
    </p:spTree>
    <p:extLst>
      <p:ext uri="{BB962C8B-B14F-4D97-AF65-F5344CB8AC3E}">
        <p14:creationId xmlns:p14="http://schemas.microsoft.com/office/powerpoint/2010/main" val="3993017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a:t>
            </a:r>
            <a:r>
              <a:rPr lang="it-IT" sz="3200"/>
              <a:t>5 maggio </a:t>
            </a:r>
            <a:r>
              <a:rPr lang="it-IT" sz="3200" dirty="0"/>
              <a:t>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400" dirty="0"/>
              <a:t>E infatti, per lungo tempo l’attuazione dell’art. 4, c. 1, Cost. è stata basata su </a:t>
            </a:r>
            <a:r>
              <a:rPr lang="it-IT" altLang="it-IT" sz="3400" u="sng" dirty="0">
                <a:highlight>
                  <a:srgbClr val="FFFF00"/>
                </a:highlight>
              </a:rPr>
              <a:t>politiche occupazionali c.d. "sul lato della domanda"</a:t>
            </a:r>
            <a:r>
              <a:rPr lang="it-IT" altLang="it-IT" sz="3400" dirty="0"/>
              <a:t>, ovvero politiche di investimento pubblico dirette a favorire lo sviluppo economico e, con esso, la "domanda" di lavoro proveniente dalle imprese (</a:t>
            </a:r>
            <a:r>
              <a:rPr lang="it-IT" sz="3400" dirty="0"/>
              <a:t>Salvati, 2017): si riteneva di poter in tal modo </a:t>
            </a:r>
            <a:r>
              <a:rPr lang="it-IT" sz="3400" dirty="0">
                <a:highlight>
                  <a:srgbClr val="FFFF00"/>
                </a:highlight>
              </a:rPr>
              <a:t>realizzare «un mercato del lavoro tale che la domanda sia in grado di assorbire tutta la possibile offerta»</a:t>
            </a:r>
            <a:r>
              <a:rPr lang="it-IT" sz="3400" dirty="0"/>
              <a:t> (Mancini, 1975)</a:t>
            </a:r>
            <a:endParaRPr lang="it-IT" altLang="it-IT" sz="3400" dirty="0"/>
          </a:p>
        </p:txBody>
      </p:sp>
    </p:spTree>
    <p:extLst>
      <p:ext uri="{BB962C8B-B14F-4D97-AF65-F5344CB8AC3E}">
        <p14:creationId xmlns:p14="http://schemas.microsoft.com/office/powerpoint/2010/main" val="36617077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a:t>
            </a:r>
            <a:r>
              <a:rPr lang="it-IT" sz="3200"/>
              <a:t>5 maggio </a:t>
            </a:r>
            <a:r>
              <a:rPr lang="it-IT" sz="3200" dirty="0"/>
              <a:t>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50" dirty="0"/>
              <a:t>In tale fase, la protezione dei lavoratori riguardava più il rapporto di lavoro in atto (con forme di tutela del reddito "interne" al rapporto) che non il </a:t>
            </a:r>
            <a:r>
              <a:rPr lang="it-IT" altLang="it-IT" sz="3650" i="1" dirty="0"/>
              <a:t>mercato del lavoro</a:t>
            </a:r>
            <a:r>
              <a:rPr lang="it-IT" altLang="it-IT" sz="3650" dirty="0"/>
              <a:t>: l’obiettivo era, infatti, quello di </a:t>
            </a:r>
            <a:r>
              <a:rPr lang="it-IT" altLang="it-IT" sz="3650" dirty="0">
                <a:highlight>
                  <a:srgbClr val="FFFF00"/>
                </a:highlight>
              </a:rPr>
              <a:t>proteggere «la persona nel posto di lavoro» e, al contempo, «di tenerla il più possibile lontana dal mercato del lavoro</a:t>
            </a:r>
            <a:r>
              <a:rPr lang="it-IT" altLang="it-IT" sz="3650" dirty="0"/>
              <a:t>, impedendo la mobilità della manodopera» (Valente, 2019)</a:t>
            </a:r>
          </a:p>
        </p:txBody>
      </p:sp>
    </p:spTree>
    <p:extLst>
      <p:ext uri="{BB962C8B-B14F-4D97-AF65-F5344CB8AC3E}">
        <p14:creationId xmlns:p14="http://schemas.microsoft.com/office/powerpoint/2010/main" val="1212373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50" dirty="0"/>
              <a:t>Quando la possibilità di politiche "sul lato della domanda" si è sensibilmente ridotta (a causa della crescita del debito pubblico e dei vincoli imposti dalle istituzioni europee), l’attuazione dell’art. 4, c. 1, Cost. è stata affidata a </a:t>
            </a:r>
            <a:r>
              <a:rPr lang="it-IT" sz="3650" dirty="0"/>
              <a:t>«</a:t>
            </a:r>
            <a:r>
              <a:rPr lang="it-IT" sz="3650" dirty="0">
                <a:highlight>
                  <a:srgbClr val="FFFF00"/>
                </a:highlight>
              </a:rPr>
              <a:t>politiche sul lato dell’offerta, consistenti nella qualificazione e nell’adattabilità della forza lavoro e nell’efficienza dei mercati di lavoro</a:t>
            </a:r>
            <a:r>
              <a:rPr lang="it-IT" sz="3650" dirty="0"/>
              <a:t>» (D’Antona, 2010)</a:t>
            </a:r>
            <a:endParaRPr lang="it-IT" altLang="it-IT" sz="3650" dirty="0"/>
          </a:p>
        </p:txBody>
      </p:sp>
    </p:spTree>
    <p:extLst>
      <p:ext uri="{BB962C8B-B14F-4D97-AF65-F5344CB8AC3E}">
        <p14:creationId xmlns:p14="http://schemas.microsoft.com/office/powerpoint/2010/main" val="148237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750" dirty="0"/>
              <a:t>In tale prospettiva le politiche pubbliche non sono dirette ad ampliare la domanda di lavoro ma a </a:t>
            </a:r>
            <a:r>
              <a:rPr lang="it-IT" sz="3750" dirty="0">
                <a:highlight>
                  <a:srgbClr val="FFFF00"/>
                </a:highlight>
              </a:rPr>
              <a:t>far sì che l’offerta di lavoro possa avere le caratteristiche che la rendano idonea a soddisfare nella maniera più adeguata la domanda di lavoro esistente</a:t>
            </a:r>
            <a:r>
              <a:rPr lang="it-IT" sz="3750" dirty="0"/>
              <a:t>, così da facilitare l’incontro fra la domanda e l’offerta del lavoro: si parla quindi di "</a:t>
            </a:r>
            <a:r>
              <a:rPr lang="it-IT" sz="3750" u="sng" dirty="0">
                <a:highlight>
                  <a:srgbClr val="FFFF00"/>
                </a:highlight>
              </a:rPr>
              <a:t>politiche attive del lavoro</a:t>
            </a:r>
            <a:r>
              <a:rPr lang="it-IT" sz="3750" dirty="0"/>
              <a:t>"</a:t>
            </a:r>
            <a:endParaRPr lang="it-IT" altLang="it-IT" sz="3750" dirty="0"/>
          </a:p>
        </p:txBody>
      </p:sp>
    </p:spTree>
    <p:extLst>
      <p:ext uri="{BB962C8B-B14F-4D97-AF65-F5344CB8AC3E}">
        <p14:creationId xmlns:p14="http://schemas.microsoft.com/office/powerpoint/2010/main" val="1145141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Questo mutamento di prospettiva viene giustificato affermando che «il mercato del lavoro, come ogni mercato, funziona se il volume della domanda (di lavoro) è sostenuto, ma </a:t>
            </a:r>
            <a:r>
              <a:rPr lang="it-IT" sz="4000" dirty="0">
                <a:highlight>
                  <a:srgbClr val="FFFF00"/>
                </a:highlight>
              </a:rPr>
              <a:t>anche se la qualità dell’offerta (di lavoro) è tale da cogliere tutte le opportunità che il mercato offre</a:t>
            </a:r>
            <a:r>
              <a:rPr lang="it-IT" sz="4000" dirty="0"/>
              <a:t>» (D’Antona, 2010)</a:t>
            </a:r>
            <a:endParaRPr lang="it-IT" altLang="it-IT" sz="4000" dirty="0"/>
          </a:p>
        </p:txBody>
      </p:sp>
    </p:spTree>
    <p:extLst>
      <p:ext uri="{BB962C8B-B14F-4D97-AF65-F5344CB8AC3E}">
        <p14:creationId xmlns:p14="http://schemas.microsoft.com/office/powerpoint/2010/main" val="2439988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Va allora anche ricordato che ai fini di tale mutamento di prospettiva, hanno svolto un </a:t>
            </a:r>
            <a:r>
              <a:rPr lang="it-IT" sz="4000" dirty="0">
                <a:highlight>
                  <a:srgbClr val="FFFF00"/>
                </a:highlight>
              </a:rPr>
              <a:t>ruolo determinante le istituzioni europee</a:t>
            </a:r>
            <a:r>
              <a:rPr lang="it-IT" sz="4000" dirty="0"/>
              <a:t>, non soltanto con la imposizione dei vincoli al bilancio statale ma anche con le </a:t>
            </a:r>
            <a:r>
              <a:rPr lang="it-IT" sz="4000" dirty="0">
                <a:highlight>
                  <a:srgbClr val="FFFF00"/>
                </a:highlight>
              </a:rPr>
              <a:t>politiche in materia di occupazione</a:t>
            </a:r>
            <a:r>
              <a:rPr lang="it-IT" sz="4000" dirty="0"/>
              <a:t>, e quindi con gli ‘orientamenti’ elaborati al fine di indirizzare le politiche degli Stati membri </a:t>
            </a:r>
            <a:endParaRPr lang="it-IT" altLang="it-IT" sz="4000" dirty="0"/>
          </a:p>
        </p:txBody>
      </p:sp>
    </p:spTree>
    <p:extLst>
      <p:ext uri="{BB962C8B-B14F-4D97-AF65-F5344CB8AC3E}">
        <p14:creationId xmlns:p14="http://schemas.microsoft.com/office/powerpoint/2010/main" val="1349475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Ciò è avvenuto, in particolare, quando nell’ambito della "Strategia europea per l’occupazione" (S.E.E.O.), le istituzioni europee hanno ritenuto possibile perseguire </a:t>
            </a:r>
            <a:r>
              <a:rPr lang="it-IT" altLang="it-IT" sz="4000" dirty="0">
                <a:highlight>
                  <a:srgbClr val="FFFF00"/>
                </a:highlight>
              </a:rPr>
              <a:t>un modello di politica sull’occupazione diretto a realizzare un </a:t>
            </a:r>
            <a:r>
              <a:rPr lang="it-IT" altLang="it-IT" sz="4000" u="sng" dirty="0">
                <a:highlight>
                  <a:srgbClr val="FFFF00"/>
                </a:highlight>
              </a:rPr>
              <a:t>equilibrio (e quindi un connubio) tra "flessibilità" e "sicurezza", c.d. </a:t>
            </a:r>
            <a:r>
              <a:rPr lang="it-IT" altLang="it-IT" sz="4000" i="1" u="sng" dirty="0">
                <a:highlight>
                  <a:srgbClr val="FFFF00"/>
                </a:highlight>
              </a:rPr>
              <a:t>flexicurity</a:t>
            </a:r>
            <a:endParaRPr lang="it-IT" altLang="it-IT" sz="4000" dirty="0"/>
          </a:p>
        </p:txBody>
      </p:sp>
    </p:spTree>
    <p:extLst>
      <p:ext uri="{BB962C8B-B14F-4D97-AF65-F5344CB8AC3E}">
        <p14:creationId xmlns:p14="http://schemas.microsoft.com/office/powerpoint/2010/main" val="1856943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dirty="0"/>
              <a:t>La svolta si è avuta quando, </a:t>
            </a:r>
            <a:r>
              <a:rPr lang="es-AR" sz="3600" dirty="0"/>
              <a:t>nell’ambito del c.d. «</a:t>
            </a:r>
            <a:r>
              <a:rPr lang="es-AR" sz="3600" i="1" dirty="0"/>
              <a:t>Processo di Lussemburgo</a:t>
            </a:r>
            <a:r>
              <a:rPr lang="es-AR" sz="3600" dirty="0"/>
              <a:t>» (avviato dal Consiglio europeo del 20-21 novembre 1997), a seguito del peggioramento dei dati sulla disoccupazione e delle indicazioni del c.d. “</a:t>
            </a:r>
            <a:r>
              <a:rPr lang="es-AR" sz="3600" i="1" dirty="0"/>
              <a:t>Rapporto Kok</a:t>
            </a:r>
            <a:r>
              <a:rPr lang="es-AR" sz="3600" dirty="0"/>
              <a:t>” del 2003, gli orientamenti in materia di occupazione </a:t>
            </a:r>
            <a:r>
              <a:rPr lang="es-AR" sz="3600" dirty="0">
                <a:highlight>
                  <a:srgbClr val="FFFF00"/>
                </a:highlight>
              </a:rPr>
              <a:t>hanno collocato «al primo posto le politiche di flessibilità del mercato del lavoro»</a:t>
            </a:r>
            <a:r>
              <a:rPr lang="es-AR" sz="3600" dirty="0"/>
              <a:t> (Roccella, 2007)</a:t>
            </a:r>
            <a:endParaRPr lang="it-IT" altLang="it-IT" sz="3600" u="sng" dirty="0">
              <a:highlight>
                <a:srgbClr val="FFFF00"/>
              </a:highlight>
            </a:endParaRPr>
          </a:p>
        </p:txBody>
      </p:sp>
    </p:spTree>
    <p:extLst>
      <p:ext uri="{BB962C8B-B14F-4D97-AF65-F5344CB8AC3E}">
        <p14:creationId xmlns:p14="http://schemas.microsoft.com/office/powerpoint/2010/main" val="12192699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Pertanto, quando la Commissione europea, nell’autunno del </a:t>
            </a:r>
            <a:r>
              <a:rPr lang="it-IT" altLang="it-IT" sz="4000" u="sng" dirty="0">
                <a:highlight>
                  <a:srgbClr val="FFFF00"/>
                </a:highlight>
              </a:rPr>
              <a:t>2006</a:t>
            </a:r>
            <a:r>
              <a:rPr lang="it-IT" altLang="it-IT" sz="4000" dirty="0"/>
              <a:t>, ha presentato il </a:t>
            </a:r>
            <a:r>
              <a:rPr lang="it-IT" altLang="it-IT" sz="4000" u="sng" dirty="0">
                <a:highlight>
                  <a:srgbClr val="FFFF00"/>
                </a:highlight>
              </a:rPr>
              <a:t>“</a:t>
            </a:r>
            <a:r>
              <a:rPr lang="it-IT" altLang="it-IT" sz="4000" i="1" u="sng" dirty="0">
                <a:highlight>
                  <a:srgbClr val="FFFF00"/>
                </a:highlight>
              </a:rPr>
              <a:t>Libro verde sulla modernizzazione del diritto del lavoro</a:t>
            </a:r>
            <a:r>
              <a:rPr lang="it-IT" altLang="it-IT" sz="4000" u="sng" dirty="0">
                <a:highlight>
                  <a:srgbClr val="FFFF00"/>
                </a:highlight>
              </a:rPr>
              <a:t>”</a:t>
            </a:r>
            <a:r>
              <a:rPr lang="it-IT" altLang="it-IT" sz="4000" dirty="0"/>
              <a:t>, ha scelto di indicare quale modello da seguire in materia di politiche sul lavoro, il modello della </a:t>
            </a:r>
            <a:r>
              <a:rPr lang="it-IT" altLang="it-IT" sz="4000" u="sng" dirty="0">
                <a:highlight>
                  <a:srgbClr val="FFFF00"/>
                </a:highlight>
              </a:rPr>
              <a:t>“</a:t>
            </a:r>
            <a:r>
              <a:rPr lang="it-IT" altLang="it-IT" sz="4000" i="1" u="sng" dirty="0">
                <a:highlight>
                  <a:srgbClr val="FFFF00"/>
                </a:highlight>
              </a:rPr>
              <a:t>flexicurity</a:t>
            </a:r>
            <a:r>
              <a:rPr lang="it-IT" altLang="it-IT" sz="4000" u="sng" dirty="0">
                <a:highlight>
                  <a:srgbClr val="FFFF00"/>
                </a:highlight>
              </a:rPr>
              <a:t>”</a:t>
            </a:r>
            <a:r>
              <a:rPr lang="es-AR" sz="4000" dirty="0"/>
              <a:t> (già accreditato da un rapporto OCSE e dal predetto “</a:t>
            </a:r>
            <a:r>
              <a:rPr lang="es-AR" sz="4000" i="1" dirty="0"/>
              <a:t>Rapporto Kok</a:t>
            </a:r>
            <a:r>
              <a:rPr lang="es-AR" sz="4000" dirty="0"/>
              <a:t>”)</a:t>
            </a:r>
            <a:endParaRPr lang="it-IT" altLang="it-IT" sz="4000" u="sng" dirty="0"/>
          </a:p>
        </p:txBody>
      </p:sp>
    </p:spTree>
    <p:extLst>
      <p:ext uri="{BB962C8B-B14F-4D97-AF65-F5344CB8AC3E}">
        <p14:creationId xmlns:p14="http://schemas.microsoft.com/office/powerpoint/2010/main" val="85920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In tale </a:t>
            </a:r>
            <a:r>
              <a:rPr lang="it-IT" altLang="it-IT" sz="4000" dirty="0">
                <a:highlight>
                  <a:srgbClr val="FFFF00"/>
                </a:highlight>
              </a:rPr>
              <a:t>prospettiva </a:t>
            </a:r>
            <a:r>
              <a:rPr lang="it-IT" sz="4000" dirty="0">
                <a:highlight>
                  <a:srgbClr val="FFFF00"/>
                </a:highlight>
              </a:rPr>
              <a:t>«post-occupazionale»</a:t>
            </a:r>
            <a:r>
              <a:rPr lang="it-IT" sz="4000" dirty="0"/>
              <a:t> è divenuta oggetto di particolare attenzione da parte degli interpreti la disposizione del </a:t>
            </a:r>
            <a:r>
              <a:rPr lang="it-IT" sz="4000" dirty="0">
                <a:highlight>
                  <a:srgbClr val="FFFF00"/>
                </a:highlight>
              </a:rPr>
              <a:t>primo comma dell’art. 4 della Costituzione</a:t>
            </a:r>
            <a:r>
              <a:rPr lang="it-IT" sz="4000" dirty="0"/>
              <a:t>, che garantisce il </a:t>
            </a:r>
            <a:r>
              <a:rPr lang="it-IT" sz="4000" u="sng" dirty="0">
                <a:highlight>
                  <a:srgbClr val="FFFF00"/>
                </a:highlight>
              </a:rPr>
              <a:t>«diritto al lavoro»</a:t>
            </a:r>
            <a:r>
              <a:rPr lang="it-IT" sz="4000" dirty="0"/>
              <a:t>, e che per lungo tempo era rimasta ai margini del dibattito giuslavoristico, nonostante si tratti di un diritto fondamentale</a:t>
            </a:r>
            <a:endParaRPr lang="it-IT" altLang="it-IT" sz="4000" dirty="0">
              <a:highlight>
                <a:srgbClr val="FFFF00"/>
              </a:highlight>
            </a:endParaRPr>
          </a:p>
        </p:txBody>
      </p:sp>
    </p:spTree>
    <p:extLst>
      <p:ext uri="{BB962C8B-B14F-4D97-AF65-F5344CB8AC3E}">
        <p14:creationId xmlns:p14="http://schemas.microsoft.com/office/powerpoint/2010/main" val="1676579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Il modello della “</a:t>
            </a:r>
            <a:r>
              <a:rPr lang="it-IT" altLang="it-IT" sz="4000" i="1" dirty="0"/>
              <a:t>flexicurity</a:t>
            </a:r>
            <a:r>
              <a:rPr lang="it-IT" altLang="it-IT" sz="4000" dirty="0"/>
              <a:t>” intende coniugare (e quindi realizzare </a:t>
            </a:r>
            <a:r>
              <a:rPr lang="it-IT" altLang="it-IT" sz="4000" dirty="0">
                <a:highlight>
                  <a:srgbClr val="FFFF00"/>
                </a:highlight>
              </a:rPr>
              <a:t>un equilibrio</a:t>
            </a:r>
            <a:r>
              <a:rPr lang="it-IT" altLang="it-IT" sz="4000" dirty="0"/>
              <a:t> fra) una </a:t>
            </a:r>
            <a:r>
              <a:rPr lang="it-IT" altLang="it-IT" sz="4000" u="sng" dirty="0">
                <a:highlight>
                  <a:srgbClr val="FFFF00"/>
                </a:highlight>
              </a:rPr>
              <a:t>maggiore “flessibilità”</a:t>
            </a:r>
            <a:r>
              <a:rPr lang="it-IT" altLang="it-IT" sz="4000" dirty="0"/>
              <a:t> nella gestione del rapporto di lavoro (anche “in entrata” e “in uscita”) e un </a:t>
            </a:r>
            <a:r>
              <a:rPr lang="it-IT" altLang="it-IT" sz="4000" u="sng" dirty="0">
                <a:highlight>
                  <a:srgbClr val="FFFF00"/>
                </a:highlight>
              </a:rPr>
              <a:t>maggior grado di “sicurezza” del lavoratore nel mercato del lavoro</a:t>
            </a:r>
            <a:r>
              <a:rPr lang="it-IT" altLang="it-IT" sz="4000" dirty="0"/>
              <a:t>, introducendo a questo secondo fine </a:t>
            </a:r>
            <a:r>
              <a:rPr lang="it-IT" altLang="it-IT" sz="4000" u="sng" dirty="0">
                <a:highlight>
                  <a:srgbClr val="FFFF00"/>
                </a:highlight>
              </a:rPr>
              <a:t>tutele di carattere c.d. </a:t>
            </a:r>
            <a:r>
              <a:rPr lang="it-IT" altLang="it-IT" sz="4000" b="1" u="sng" dirty="0">
                <a:highlight>
                  <a:srgbClr val="FFFF00"/>
                </a:highlight>
              </a:rPr>
              <a:t>transizionale</a:t>
            </a:r>
            <a:endParaRPr lang="it-IT" altLang="it-IT" sz="4000" u="sng" dirty="0">
              <a:highlight>
                <a:srgbClr val="FFFF00"/>
              </a:highlight>
            </a:endParaRPr>
          </a:p>
        </p:txBody>
      </p:sp>
    </p:spTree>
    <p:extLst>
      <p:ext uri="{BB962C8B-B14F-4D97-AF65-F5344CB8AC3E}">
        <p14:creationId xmlns:p14="http://schemas.microsoft.com/office/powerpoint/2010/main" val="3762660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Tale definizione sta ad indicare la particolare funzione delle tutele, le quali non soltanto devono </a:t>
            </a:r>
            <a:r>
              <a:rPr lang="it-IT" altLang="it-IT" sz="4000" dirty="0">
                <a:highlight>
                  <a:srgbClr val="FFFF00"/>
                </a:highlight>
              </a:rPr>
              <a:t>proteggere il lavoratore «nelle fasi di transizione da un posto di lavoro ad un altro»</a:t>
            </a:r>
            <a:r>
              <a:rPr lang="it-IT" altLang="it-IT" sz="4000" dirty="0"/>
              <a:t> (Barbera, 2020), ma anche fare in modo di </a:t>
            </a:r>
            <a:r>
              <a:rPr lang="it-IT" altLang="it-IT" sz="4000" dirty="0">
                <a:highlight>
                  <a:srgbClr val="FFFF00"/>
                </a:highlight>
              </a:rPr>
              <a:t>non ostacolare, ma se mai agevolare</a:t>
            </a:r>
            <a:r>
              <a:rPr lang="it-IT" altLang="it-IT" sz="4000" dirty="0"/>
              <a:t>, l’incontro fra domanda e offerta nel mercato del lavoro</a:t>
            </a:r>
            <a:endParaRPr lang="it-IT" altLang="it-IT" sz="4000" u="sng" dirty="0">
              <a:highlight>
                <a:srgbClr val="FFFF00"/>
              </a:highlight>
            </a:endParaRPr>
          </a:p>
        </p:txBody>
      </p:sp>
    </p:spTree>
    <p:extLst>
      <p:ext uri="{BB962C8B-B14F-4D97-AF65-F5344CB8AC3E}">
        <p14:creationId xmlns:p14="http://schemas.microsoft.com/office/powerpoint/2010/main" val="12993764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I più recenti documenti delle istituzioni europee in materia di occupazione </a:t>
            </a:r>
            <a:r>
              <a:rPr lang="it-IT" altLang="it-IT" sz="3600" dirty="0">
                <a:highlight>
                  <a:srgbClr val="FFFF00"/>
                </a:highlight>
              </a:rPr>
              <a:t>non richiamano più </a:t>
            </a:r>
            <a:r>
              <a:rPr lang="it-IT" altLang="it-IT" sz="3600" dirty="0"/>
              <a:t>il modello della “</a:t>
            </a:r>
            <a:r>
              <a:rPr lang="it-IT" altLang="it-IT" sz="3600" i="1" dirty="0"/>
              <a:t>flexicurity</a:t>
            </a:r>
            <a:r>
              <a:rPr lang="it-IT" altLang="it-IT" sz="3600" dirty="0"/>
              <a:t>”, che negli ultimi anni </a:t>
            </a:r>
            <a:r>
              <a:rPr lang="it-IT" sz="3600" dirty="0"/>
              <a:t>è stato </a:t>
            </a:r>
            <a:r>
              <a:rPr lang="it-IT" sz="3600" dirty="0">
                <a:highlight>
                  <a:srgbClr val="FFFF00"/>
                </a:highlight>
              </a:rPr>
              <a:t>messo in discussione</a:t>
            </a:r>
            <a:r>
              <a:rPr lang="it-IT" sz="3600" dirty="0"/>
              <a:t> dopo che le sue premesse di carattere economico (basate sulla correlazione fra la flessibilità della disciplina e le dinamiche del mercato del lavoro), sono state smentite da diverse istituzioni internazionali </a:t>
            </a:r>
            <a:r>
              <a:rPr lang="it-IT" altLang="it-IT" sz="3600" dirty="0"/>
              <a:t>(</a:t>
            </a:r>
            <a:r>
              <a:rPr lang="it-IT" sz="3600" dirty="0" err="1"/>
              <a:t>Perulli</a:t>
            </a:r>
            <a:r>
              <a:rPr lang="it-IT" sz="3600" dirty="0"/>
              <a:t>, Speziale 2022)</a:t>
            </a:r>
            <a:endParaRPr lang="it-IT" altLang="it-IT" sz="3500" u="sng" dirty="0">
              <a:highlight>
                <a:srgbClr val="FFFF00"/>
              </a:highlight>
            </a:endParaRPr>
          </a:p>
        </p:txBody>
      </p:sp>
    </p:spTree>
    <p:extLst>
      <p:ext uri="{BB962C8B-B14F-4D97-AF65-F5344CB8AC3E}">
        <p14:creationId xmlns:p14="http://schemas.microsoft.com/office/powerpoint/2010/main" val="39595321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Senonché, prima di essere messo in discussione, il modello della "</a:t>
            </a:r>
            <a:r>
              <a:rPr lang="it-IT" altLang="it-IT" sz="3600" i="1" dirty="0"/>
              <a:t>flexicurity</a:t>
            </a:r>
            <a:r>
              <a:rPr lang="it-IT" altLang="it-IT" sz="3600" dirty="0"/>
              <a:t>" ha </a:t>
            </a:r>
            <a:r>
              <a:rPr lang="it-IT" altLang="it-IT" sz="3600" dirty="0">
                <a:highlight>
                  <a:srgbClr val="FFFF00"/>
                </a:highlight>
              </a:rPr>
              <a:t>influenzato le politiche del nostro legislatore</a:t>
            </a:r>
            <a:r>
              <a:rPr lang="it-IT" altLang="it-IT" sz="3600" dirty="0"/>
              <a:t> e, in particolare, due fondamentali riforme quali sono state prima </a:t>
            </a:r>
            <a:r>
              <a:rPr lang="it-IT" altLang="it-IT" sz="3600" dirty="0">
                <a:highlight>
                  <a:srgbClr val="FFFF00"/>
                </a:highlight>
              </a:rPr>
              <a:t>la c.d. "</a:t>
            </a:r>
            <a:r>
              <a:rPr lang="it-IT" altLang="it-IT" sz="3600" i="1" dirty="0">
                <a:highlight>
                  <a:srgbClr val="FFFF00"/>
                </a:highlight>
              </a:rPr>
              <a:t>Legge Fornero</a:t>
            </a:r>
            <a:r>
              <a:rPr lang="it-IT" altLang="it-IT" sz="3600" dirty="0">
                <a:highlight>
                  <a:srgbClr val="FFFF00"/>
                </a:highlight>
              </a:rPr>
              <a:t>"</a:t>
            </a:r>
            <a:r>
              <a:rPr lang="it-IT" altLang="it-IT" sz="3600" dirty="0"/>
              <a:t> (legge n. 92/2012) e, poi, </a:t>
            </a:r>
            <a:r>
              <a:rPr lang="it-IT" altLang="it-IT" sz="3600" b="1" dirty="0">
                <a:highlight>
                  <a:srgbClr val="FFFF00"/>
                </a:highlight>
              </a:rPr>
              <a:t>soprattutto il c.d. </a:t>
            </a:r>
            <a:r>
              <a:rPr lang="it-IT" altLang="it-IT" sz="3600" b="1" i="1" dirty="0">
                <a:highlight>
                  <a:srgbClr val="FFFF00"/>
                </a:highlight>
              </a:rPr>
              <a:t>Jobs Act</a:t>
            </a:r>
            <a:r>
              <a:rPr lang="it-IT" altLang="it-IT" sz="3600" dirty="0"/>
              <a:t>, (legge n. 183/2014), che hanno entrambe perseguito l’obiettivo di favorire le dinamiche del mercato del lavoro sulla base di quel modello</a:t>
            </a:r>
            <a:endParaRPr lang="it-IT" altLang="it-IT" sz="3600" u="sng" dirty="0">
              <a:highlight>
                <a:srgbClr val="FFFF00"/>
              </a:highlight>
            </a:endParaRPr>
          </a:p>
        </p:txBody>
      </p:sp>
    </p:spTree>
    <p:extLst>
      <p:ext uri="{BB962C8B-B14F-4D97-AF65-F5344CB8AC3E}">
        <p14:creationId xmlns:p14="http://schemas.microsoft.com/office/powerpoint/2010/main" val="25282752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E infatti, già la "</a:t>
            </a:r>
            <a:r>
              <a:rPr lang="it-IT" altLang="it-IT" sz="3400" i="1" dirty="0"/>
              <a:t>Legge Fornero</a:t>
            </a:r>
            <a:r>
              <a:rPr lang="it-IT" altLang="it-IT" sz="3400" dirty="0"/>
              <a:t>" , se da un lato ha </a:t>
            </a:r>
            <a:r>
              <a:rPr lang="it-IT" altLang="it-IT" sz="3400" dirty="0">
                <a:highlight>
                  <a:srgbClr val="FFFF00"/>
                </a:highlight>
              </a:rPr>
              <a:t>accresciuto la flessibilità "in uscita"</a:t>
            </a:r>
            <a:r>
              <a:rPr lang="it-IT" altLang="it-IT" sz="3400" dirty="0"/>
              <a:t>, riducendo le tutele previste dall’art. 18 dello Statuto dei lavoratori, dall’altro lato ha perseguito </a:t>
            </a:r>
            <a:r>
              <a:rPr lang="it-IT" altLang="it-IT" sz="3400" u="sng" dirty="0">
                <a:highlight>
                  <a:srgbClr val="FFFF00"/>
                </a:highlight>
              </a:rPr>
              <a:t>l’obiettivo di razionalizzare le forme di tutela del reddito "esterne" al rapporto</a:t>
            </a:r>
            <a:r>
              <a:rPr lang="it-IT" altLang="it-IT" sz="3400" dirty="0"/>
              <a:t>,</a:t>
            </a:r>
            <a:r>
              <a:rPr lang="it-IT" altLang="it-IT" sz="3600" dirty="0"/>
              <a:t> </a:t>
            </a:r>
            <a:r>
              <a:rPr lang="it-IT" altLang="it-IT" sz="3400" dirty="0"/>
              <a:t>sostituendo dal 1° gennaio 2013, per il settore privato, l’assicurazione obbligatoria contro la disoccupazione involontaria (che operava dal 1919) con il nuovo strumento della «Assicurazione Sociale per l’Impiego» (ASPI)</a:t>
            </a:r>
            <a:endParaRPr lang="it-IT" altLang="it-IT" sz="3600" u="sng" dirty="0">
              <a:highlight>
                <a:srgbClr val="FFFF00"/>
              </a:highlight>
            </a:endParaRPr>
          </a:p>
        </p:txBody>
      </p:sp>
    </p:spTree>
    <p:extLst>
      <p:ext uri="{BB962C8B-B14F-4D97-AF65-F5344CB8AC3E}">
        <p14:creationId xmlns:p14="http://schemas.microsoft.com/office/powerpoint/2010/main" val="14032700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Ma è soprattutto con la riforma del </a:t>
            </a:r>
            <a:r>
              <a:rPr lang="it-IT" altLang="it-IT" sz="3600" i="1" dirty="0"/>
              <a:t>Jobs Act</a:t>
            </a:r>
            <a:r>
              <a:rPr lang="it-IT" altLang="it-IT" sz="3600" dirty="0"/>
              <a:t> che «</a:t>
            </a:r>
            <a:r>
              <a:rPr lang="it-IT" altLang="it-IT" sz="3600" dirty="0">
                <a:highlight>
                  <a:srgbClr val="FFFF00"/>
                </a:highlight>
              </a:rPr>
              <a:t>si lancia il messaggio che la protezione del lavoro sarebbe stata spostata dal contratto al mercato</a:t>
            </a:r>
            <a:r>
              <a:rPr lang="it-IT" altLang="it-IT" sz="3600" dirty="0"/>
              <a:t>»: «ti tolgo protezioni nel contratto (quindi stabilità e potere sociale) dandoti in cambio un mercato del lavoro moderno ed efficiente che ti garantisca nelle molte transizioni che ti attendono nell’arco della tua vita» (Valente, 2019)</a:t>
            </a:r>
            <a:endParaRPr lang="it-IT" altLang="it-IT" sz="3600" u="sng" dirty="0">
              <a:highlight>
                <a:srgbClr val="FFFF00"/>
              </a:highlight>
            </a:endParaRPr>
          </a:p>
        </p:txBody>
      </p:sp>
    </p:spTree>
    <p:extLst>
      <p:ext uri="{BB962C8B-B14F-4D97-AF65-F5344CB8AC3E}">
        <p14:creationId xmlns:p14="http://schemas.microsoft.com/office/powerpoint/2010/main" val="28013533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200" dirty="0"/>
              <a:t>La prima parte del programma (quella relativa all’incremento di ‘flessibilità’) si è realizzata: </a:t>
            </a:r>
            <a:r>
              <a:rPr lang="it-IT" sz="2200" dirty="0"/>
              <a:t>i dati del Rapporto </a:t>
            </a:r>
            <a:r>
              <a:rPr lang="it-IT" sz="2200" dirty="0" err="1"/>
              <a:t>Inapp</a:t>
            </a:r>
            <a:r>
              <a:rPr lang="it-IT" sz="2200" dirty="0"/>
              <a:t> 2022 – Lavoro e formazione, l’Italia di fronte alle sfide del futuro,</a:t>
            </a:r>
            <a:r>
              <a:rPr lang="it-IT" sz="2200" b="1" dirty="0"/>
              <a:t> </a:t>
            </a:r>
            <a:r>
              <a:rPr lang="it-IT" sz="2200" dirty="0"/>
              <a:t>riferiscono che </a:t>
            </a:r>
            <a:r>
              <a:rPr lang="it-IT" sz="2200" dirty="0">
                <a:highlight>
                  <a:srgbClr val="FFFF00"/>
                </a:highlight>
              </a:rPr>
              <a:t>il 68,9% dei nuovi contratti attivati nel 2021 sono a tempo determinato e solo il 14,8% sono a tempo indeterminato</a:t>
            </a:r>
            <a:r>
              <a:rPr lang="it-IT" sz="2200" dirty="0"/>
              <a:t>. Le posizioni lavorative atipiche (variamente categorizzate nell’alveo della flessibilità dentro schemi contrattuali diversi da quello subordinato a tempo indeterminato full time) coprono l’83% delle nuove assunzioni, con un aumento del 34% negli ultimi 12 anni. Inoltre, secondo gli studi condotti dall’Osservatorio sul Mercato del Lavoro, </a:t>
            </a:r>
            <a:r>
              <a:rPr lang="it-IT" sz="2200" dirty="0">
                <a:highlight>
                  <a:srgbClr val="FFFF00"/>
                </a:highlight>
              </a:rPr>
              <a:t>la durata dei contratti a tempo indeterminato si è nel tempo progressivamente e mediamente ridotta</a:t>
            </a:r>
            <a:r>
              <a:rPr lang="it-IT" sz="2200" dirty="0"/>
              <a:t>: con riferimento ai rapporti di subordinazione indeterminati osservati tra il 2013 e il 2018, il valore medio di durata è stato di 3 anni, con una netta riduzione dello stesso dato raccolto nei periodi di tempo antecedenti al 2012 (per contratti di lavoro indeterminati esaminati tra il 2007 e il 2011, la cui durata media era di 5-7 anni)</a:t>
            </a:r>
            <a:endParaRPr lang="it-IT" altLang="it-IT" sz="2200" u="sng" dirty="0">
              <a:highlight>
                <a:srgbClr val="FFFF00"/>
              </a:highlight>
            </a:endParaRPr>
          </a:p>
        </p:txBody>
      </p:sp>
    </p:spTree>
    <p:extLst>
      <p:ext uri="{BB962C8B-B14F-4D97-AF65-F5344CB8AC3E}">
        <p14:creationId xmlns:p14="http://schemas.microsoft.com/office/powerpoint/2010/main" val="31865688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700" dirty="0"/>
              <a:t>Esamineremo nel corso delle prossime lezioni le discipline dirette a dare attuazione alla seconda parte del programma (quella relativa alle </a:t>
            </a:r>
            <a:r>
              <a:rPr lang="it-IT" altLang="it-IT" sz="3700" dirty="0">
                <a:highlight>
                  <a:srgbClr val="FFFF00"/>
                </a:highlight>
              </a:rPr>
              <a:t>tutele di carattere transizionale</a:t>
            </a:r>
            <a:r>
              <a:rPr lang="it-IT" altLang="it-IT" sz="3700" dirty="0"/>
              <a:t>), e quindi sia le c.d. "</a:t>
            </a:r>
            <a:r>
              <a:rPr lang="it-IT" altLang="it-IT" sz="3700" u="sng" dirty="0">
                <a:highlight>
                  <a:srgbClr val="FFFF00"/>
                </a:highlight>
              </a:rPr>
              <a:t>politiche attive per il lavoro</a:t>
            </a:r>
            <a:r>
              <a:rPr lang="it-IT" altLang="it-IT" sz="3700" dirty="0"/>
              <a:t>" (che confermano il passaggio alla politica occupazionale "sul lato della offerta"), sia le </a:t>
            </a:r>
            <a:r>
              <a:rPr lang="it-IT" altLang="it-IT" sz="3700" u="sng" dirty="0">
                <a:highlight>
                  <a:srgbClr val="FFFF00"/>
                </a:highlight>
              </a:rPr>
              <a:t>tutele del reddito "esterne" al rapporto</a:t>
            </a:r>
            <a:r>
              <a:rPr lang="it-IT" altLang="it-IT" sz="3700" dirty="0"/>
              <a:t>, quindi previste in caso di disoccupazione</a:t>
            </a:r>
            <a:endParaRPr lang="it-IT" altLang="it-IT" sz="3700" dirty="0">
              <a:highlight>
                <a:srgbClr val="FFFF00"/>
              </a:highlight>
            </a:endParaRPr>
          </a:p>
        </p:txBody>
      </p:sp>
    </p:spTree>
    <p:extLst>
      <p:ext uri="{BB962C8B-B14F-4D97-AF65-F5344CB8AC3E}">
        <p14:creationId xmlns:p14="http://schemas.microsoft.com/office/powerpoint/2010/main" val="19392644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Vedremo così, come </a:t>
            </a:r>
            <a:r>
              <a:rPr lang="it-IT" altLang="it-IT" sz="3400" dirty="0">
                <a:highlight>
                  <a:srgbClr val="FFFF00"/>
                </a:highlight>
              </a:rPr>
              <a:t>alcuni decreti</a:t>
            </a:r>
            <a:r>
              <a:rPr lang="it-IT" altLang="it-IT" sz="3400" i="1" dirty="0">
                <a:highlight>
                  <a:srgbClr val="FFFF00"/>
                </a:highlight>
              </a:rPr>
              <a:t> </a:t>
            </a:r>
            <a:r>
              <a:rPr lang="it-IT" altLang="it-IT" sz="3400" dirty="0">
                <a:highlight>
                  <a:srgbClr val="FFFF00"/>
                </a:highlight>
              </a:rPr>
              <a:t>legislativi attuativi della riforma c.d. </a:t>
            </a:r>
            <a:r>
              <a:rPr lang="it-IT" altLang="it-IT" sz="3400" i="1" dirty="0">
                <a:highlight>
                  <a:srgbClr val="FFFF00"/>
                </a:highlight>
              </a:rPr>
              <a:t>Jobs Act 2</a:t>
            </a:r>
            <a:r>
              <a:rPr lang="it-IT" altLang="it-IT" sz="3400" dirty="0"/>
              <a:t> (d.lgs. 4 marzo 2015, n. 22; d.lgs. 14 settembre 2015, n. 148; d.lgs. 14 settembre 2015, n. 150), «pur ponendosi in sostanziale continuità con la Riforma Fornero» per quanto attiene alla tutela «dell’occupabilità, piuttosto che della mera conservazione del posto di lavoro», abbiano apportato «rilevanti novità, promuovendo </a:t>
            </a:r>
            <a:r>
              <a:rPr lang="it-IT" altLang="it-IT" sz="3400" dirty="0">
                <a:highlight>
                  <a:srgbClr val="FFFF00"/>
                </a:highlight>
              </a:rPr>
              <a:t>un più stretto legame tra politiche attive e passive del lavoro</a:t>
            </a:r>
            <a:r>
              <a:rPr lang="it-IT" altLang="it-IT" sz="3400" dirty="0"/>
              <a:t>» (</a:t>
            </a:r>
            <a:r>
              <a:rPr lang="it-IT" altLang="it-IT" sz="3400" dirty="0" err="1"/>
              <a:t>Pessi</a:t>
            </a:r>
            <a:r>
              <a:rPr lang="it-IT" altLang="it-IT" sz="3400" dirty="0"/>
              <a:t>, 2017)</a:t>
            </a:r>
            <a:endParaRPr lang="it-IT" altLang="it-IT" sz="3400" dirty="0">
              <a:highlight>
                <a:srgbClr val="FFFF00"/>
              </a:highlight>
            </a:endParaRPr>
          </a:p>
        </p:txBody>
      </p:sp>
    </p:spTree>
    <p:extLst>
      <p:ext uri="{BB962C8B-B14F-4D97-AF65-F5344CB8AC3E}">
        <p14:creationId xmlns:p14="http://schemas.microsoft.com/office/powerpoint/2010/main" val="35658595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Va allora anche segnalato che la modernità della nostra Costituzione è dimostrata dal fatto che le sue disposizioni consentono </a:t>
            </a:r>
            <a:r>
              <a:rPr lang="it-IT" altLang="it-IT" sz="3600"/>
              <a:t>di riconoscere </a:t>
            </a:r>
            <a:r>
              <a:rPr lang="it-IT" altLang="it-IT" sz="3600" dirty="0">
                <a:highlight>
                  <a:srgbClr val="FFFF00"/>
                </a:highlight>
              </a:rPr>
              <a:t>legittimazione costituzionale</a:t>
            </a:r>
            <a:r>
              <a:rPr lang="it-IT" altLang="it-IT" sz="3600" dirty="0"/>
              <a:t> non soltanto al passaggio dalle politiche occupazionali "sul lato della domanda" a quelle "sul lato dell’offerta", ma anche alla scelta delle recenti riforme di attribuire alle tutele economiche in caso di disoccupazione una funzione ‘transizionale’</a:t>
            </a:r>
            <a:endParaRPr lang="it-IT" altLang="it-IT" sz="3600" dirty="0">
              <a:highlight>
                <a:srgbClr val="FFFF00"/>
              </a:highlight>
            </a:endParaRPr>
          </a:p>
        </p:txBody>
      </p:sp>
    </p:spTree>
    <p:extLst>
      <p:ext uri="{BB962C8B-B14F-4D97-AF65-F5344CB8AC3E}">
        <p14:creationId xmlns:p14="http://schemas.microsoft.com/office/powerpoint/2010/main" val="706184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700" dirty="0"/>
              <a:t>Per comprendere il ruolo fondamentale che la Costituzione repubblicana attribuisce al diritto al lavoro, bisogna ricordare, anzitutto, che le diverse forze politiche rappresentate in seno all’Assemblea costituente, </a:t>
            </a:r>
            <a:r>
              <a:rPr lang="it-IT" sz="3700" dirty="0"/>
              <a:t>pur se ispirate ad ideologie profondamente diverse e per molti versi contrastanti, trovarono un terreno d’intesa</a:t>
            </a:r>
            <a:r>
              <a:rPr lang="it-IT" altLang="it-IT" sz="3700" dirty="0"/>
              <a:t> sul </a:t>
            </a:r>
            <a:r>
              <a:rPr lang="it-IT" altLang="it-IT" sz="3700" dirty="0">
                <a:highlight>
                  <a:srgbClr val="FFFF00"/>
                </a:highlight>
              </a:rPr>
              <a:t>valore del c.d. ‘personalismo’</a:t>
            </a:r>
          </a:p>
        </p:txBody>
      </p:sp>
    </p:spTree>
    <p:extLst>
      <p:ext uri="{BB962C8B-B14F-4D97-AF65-F5344CB8AC3E}">
        <p14:creationId xmlns:p14="http://schemas.microsoft.com/office/powerpoint/2010/main" val="19948251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200" dirty="0"/>
              <a:t>Va premesso che nel nostro ordinamento la garanzia del diritto al lavoro ex art. 4, c. 1, Cost. può avere l’effetto di </a:t>
            </a:r>
            <a:r>
              <a:rPr lang="it-IT" sz="3200" dirty="0">
                <a:highlight>
                  <a:srgbClr val="FFFF00"/>
                </a:highlight>
              </a:rPr>
              <a:t>limitare</a:t>
            </a:r>
            <a:r>
              <a:rPr lang="it-IT" sz="3200" dirty="0"/>
              <a:t> (per il tramite della clausola della «utilità sociale» ex art. 41, cpv., Cost.) la garanzia della libertà di iniziativa economica privata ex art. 41, c. 1, Cost., </a:t>
            </a:r>
            <a:r>
              <a:rPr lang="it-IT" sz="3200" dirty="0">
                <a:highlight>
                  <a:srgbClr val="FFFF00"/>
                </a:highlight>
              </a:rPr>
              <a:t>ma non può annullarla</a:t>
            </a:r>
            <a:r>
              <a:rPr lang="it-IT" sz="3200" dirty="0"/>
              <a:t> e, in particolare, non può escludere la libertà dell’imprenditore di valutare discrezionalmente il fabbisogno di personale e, quindi, le dimensioni numeriche della propria organizzazione di lavoro (Corte cost., 16-30 dicembre 1958, n. 78)</a:t>
            </a:r>
            <a:endParaRPr lang="it-IT" altLang="it-IT" sz="3200" dirty="0"/>
          </a:p>
        </p:txBody>
      </p:sp>
    </p:spTree>
    <p:extLst>
      <p:ext uri="{BB962C8B-B14F-4D97-AF65-F5344CB8AC3E}">
        <p14:creationId xmlns:p14="http://schemas.microsoft.com/office/powerpoint/2010/main" val="4247350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Pertanto, la natura programmatica della disposizione contenuta nell’art. 4, c. 1, Cost. manifesta la consapevolezza da parte dei Padri costituenti di come, in un </a:t>
            </a:r>
            <a:r>
              <a:rPr lang="it-IT" sz="3600" dirty="0">
                <a:highlight>
                  <a:srgbClr val="FFFF00"/>
                </a:highlight>
              </a:rPr>
              <a:t>sistema economico basato sulla libertà di iniziativa economica</a:t>
            </a:r>
            <a:r>
              <a:rPr lang="it-IT" sz="3600" dirty="0"/>
              <a:t>, la disoccupazione possa rappresentare un fenomeno che gli interventi pubblici possono tendere a ridurre senza, però, la certezza di poterla completamente eliminare</a:t>
            </a:r>
            <a:endParaRPr lang="it-IT" altLang="it-IT" sz="3600" dirty="0"/>
          </a:p>
        </p:txBody>
      </p:sp>
    </p:spTree>
    <p:extLst>
      <p:ext uri="{BB962C8B-B14F-4D97-AF65-F5344CB8AC3E}">
        <p14:creationId xmlns:p14="http://schemas.microsoft.com/office/powerpoint/2010/main" val="41110869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400" dirty="0"/>
              <a:t>Quella consapevolezza è alla base anche di un’altra fondamentale disposizione della Costituzione, che della natura programmatica dell’art. 4, c. 1, Cost. costituisce un’ulteriore conferma: è la disposizione contenuta nel </a:t>
            </a:r>
            <a:r>
              <a:rPr lang="it-IT" sz="3400" dirty="0">
                <a:highlight>
                  <a:srgbClr val="FFFF00"/>
                </a:highlight>
              </a:rPr>
              <a:t>secondo comma dell’art. 38 Cost.</a:t>
            </a:r>
            <a:r>
              <a:rPr lang="it-IT" sz="3400" dirty="0"/>
              <a:t>, che stabilisce che «I lavoratori hanno diritto che siano preveduti ed assicurati </a:t>
            </a:r>
            <a:r>
              <a:rPr lang="it-IT" sz="3400" dirty="0">
                <a:highlight>
                  <a:srgbClr val="FFFF00"/>
                </a:highlight>
              </a:rPr>
              <a:t>mezzi adeguati alle loro esigenze di vita in caso di</a:t>
            </a:r>
            <a:r>
              <a:rPr lang="it-IT" sz="3400" dirty="0"/>
              <a:t> (…) </a:t>
            </a:r>
            <a:r>
              <a:rPr lang="it-IT" sz="3400" dirty="0">
                <a:highlight>
                  <a:srgbClr val="FFFF00"/>
                </a:highlight>
              </a:rPr>
              <a:t>disoccupazione involontaria</a:t>
            </a:r>
            <a:r>
              <a:rPr lang="it-IT" sz="3400" dirty="0"/>
              <a:t>»</a:t>
            </a:r>
            <a:endParaRPr lang="it-IT" altLang="it-IT" sz="3400" dirty="0"/>
          </a:p>
        </p:txBody>
      </p:sp>
    </p:spTree>
    <p:extLst>
      <p:ext uri="{BB962C8B-B14F-4D97-AF65-F5344CB8AC3E}">
        <p14:creationId xmlns:p14="http://schemas.microsoft.com/office/powerpoint/2010/main" val="10343696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2800" dirty="0"/>
              <a:t>La disposizione contenuta nel secondo comma dell’art. 38 Cost. si ispira all’</a:t>
            </a:r>
            <a:r>
              <a:rPr lang="it-IT" sz="2800" dirty="0">
                <a:highlight>
                  <a:srgbClr val="FFFF00"/>
                </a:highlight>
              </a:rPr>
              <a:t>idea della c.d. </a:t>
            </a:r>
            <a:r>
              <a:rPr lang="it-IT" sz="2800" i="1" dirty="0">
                <a:highlight>
                  <a:srgbClr val="FFFF00"/>
                </a:highlight>
              </a:rPr>
              <a:t>sicurezza sociale</a:t>
            </a:r>
            <a:r>
              <a:rPr lang="it-IT" sz="2800" dirty="0"/>
              <a:t> e, quindi, anche all’idea che la stessa «struttura economico-sociale» dell’economia di mercato possa esporre </a:t>
            </a:r>
            <a:r>
              <a:rPr lang="it-IT" sz="2800" dirty="0">
                <a:highlight>
                  <a:srgbClr val="FFFF00"/>
                </a:highlight>
              </a:rPr>
              <a:t>coloro che trovano nel reddito di lavoro proprio o del proprio capofamiglia</a:t>
            </a:r>
            <a:r>
              <a:rPr lang="it-IT" sz="2800" dirty="0"/>
              <a:t> «l’unico mezzo di sostentamento, indipendentemente dal suo ammontare», al rilevante </a:t>
            </a:r>
            <a:r>
              <a:rPr lang="it-IT" sz="2800" dirty="0">
                <a:highlight>
                  <a:srgbClr val="FFFF00"/>
                </a:highlight>
              </a:rPr>
              <a:t>rischio di essere economicamente disarmati</a:t>
            </a:r>
            <a:r>
              <a:rPr lang="it-IT" sz="2800" dirty="0"/>
              <a:t> e, quindi, privi dei mezzi materiali per «provvedere da soli all’eliminazione delle situazioni di bisogno in cui possono venire a trovarsi», nei periodi in cui non possano, contro la loro volontà, procurarsi quel reddito di lavoro (Persiani, 1960)</a:t>
            </a:r>
            <a:endParaRPr lang="it-IT" altLang="it-IT" sz="2800" dirty="0"/>
          </a:p>
        </p:txBody>
      </p:sp>
    </p:spTree>
    <p:extLst>
      <p:ext uri="{BB962C8B-B14F-4D97-AF65-F5344CB8AC3E}">
        <p14:creationId xmlns:p14="http://schemas.microsoft.com/office/powerpoint/2010/main" val="27054148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800" dirty="0"/>
              <a:t>Peraltro, come vedremo, negli ultimi anni la  </a:t>
            </a:r>
            <a:r>
              <a:rPr lang="it-IT" sz="3800" dirty="0">
                <a:highlight>
                  <a:srgbClr val="FFFF00"/>
                </a:highlight>
              </a:rPr>
              <a:t>disciplina "della" disoccupazione</a:t>
            </a:r>
            <a:r>
              <a:rPr lang="it-IT" sz="3800" dirty="0"/>
              <a:t> ha avuto una significativa evoluzione quando il legislatore ha preso atto della necessità di riconoscere il diritto all’acquisto (o al mantenimento) del c.d. "stato di disoccupazione" anche a favore di soggetti che svolgono un’attività lavorativa (anche subordinata)</a:t>
            </a:r>
            <a:endParaRPr lang="it-IT" altLang="it-IT" sz="3800" dirty="0"/>
          </a:p>
        </p:txBody>
      </p:sp>
    </p:spTree>
    <p:extLst>
      <p:ext uri="{BB962C8B-B14F-4D97-AF65-F5344CB8AC3E}">
        <p14:creationId xmlns:p14="http://schemas.microsoft.com/office/powerpoint/2010/main" val="2446907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Tale necessità è stata, infatti, riconosciuta sia in relazione a </a:t>
            </a:r>
            <a:r>
              <a:rPr lang="it-IT" sz="4000" dirty="0">
                <a:highlight>
                  <a:srgbClr val="FFFF00"/>
                </a:highlight>
              </a:rPr>
              <a:t>speciali rapporti di lavoro</a:t>
            </a:r>
            <a:r>
              <a:rPr lang="it-IT" sz="4000" dirty="0"/>
              <a:t> che determinano, strutturalmente, periodi di inoccupazione, sia in relazione al  </a:t>
            </a:r>
            <a:r>
              <a:rPr lang="it-IT" sz="4000" dirty="0">
                <a:highlight>
                  <a:srgbClr val="FFFF00"/>
                </a:highlight>
              </a:rPr>
              <a:t>fenomeno del c.d. ‘lavoro povero’</a:t>
            </a:r>
            <a:r>
              <a:rPr lang="it-IT" sz="4000" dirty="0"/>
              <a:t>, ovvero in presenza di attività lavorativa la cui retribuzione non raggiunge la soglia stabilita dal legislatore</a:t>
            </a:r>
            <a:endParaRPr lang="it-IT" altLang="it-IT" sz="4000" dirty="0"/>
          </a:p>
        </p:txBody>
      </p:sp>
    </p:spTree>
    <p:extLst>
      <p:ext uri="{BB962C8B-B14F-4D97-AF65-F5344CB8AC3E}">
        <p14:creationId xmlns:p14="http://schemas.microsoft.com/office/powerpoint/2010/main" val="39693950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Anche per quanto attiene alle tutele economiche per i disoccupati (o "</a:t>
            </a:r>
            <a:r>
              <a:rPr lang="it-IT" sz="3600" dirty="0">
                <a:highlight>
                  <a:srgbClr val="FFFF00"/>
                </a:highlight>
              </a:rPr>
              <a:t>politiche passive del lavoro</a:t>
            </a:r>
            <a:r>
              <a:rPr lang="it-IT" sz="3600" dirty="0"/>
              <a:t>") le disposizioni costituzionali hanno mostrato la loro modernità quando si è compreso che le stesse giustificavano anche la possibilità di </a:t>
            </a:r>
            <a:r>
              <a:rPr lang="it-IT" sz="3600" dirty="0">
                <a:highlight>
                  <a:srgbClr val="FFFF00"/>
                </a:highlight>
              </a:rPr>
              <a:t>integrare le tutele "della" disoccupazione con quelle "contro" la disoccupazione</a:t>
            </a:r>
            <a:r>
              <a:rPr lang="it-IT" sz="3600" dirty="0"/>
              <a:t>, quindi con una lettura ‘integrata’ (e non ‘scollegata’) degli artt. 4 e 38 Cost.</a:t>
            </a:r>
            <a:endParaRPr lang="it-IT" altLang="it-IT" sz="4000" dirty="0"/>
          </a:p>
        </p:txBody>
      </p:sp>
    </p:spTree>
    <p:extLst>
      <p:ext uri="{BB962C8B-B14F-4D97-AF65-F5344CB8AC3E}">
        <p14:creationId xmlns:p14="http://schemas.microsoft.com/office/powerpoint/2010/main" val="34040063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In questa prospettiva, si è avuta negli ultimi tempi una significativa evoluzione quando la disciplina delle forme di tutela del reddito "esterne" al rapporto di lavoro (quindi a favore dei disoccupati) ha valorizzato un altro fondamentale aspetto del diritto al lavoro garantito dall’art. 4 Cost.: la sua natura di "</a:t>
            </a:r>
            <a:r>
              <a:rPr lang="it-IT" sz="4000" dirty="0">
                <a:highlight>
                  <a:srgbClr val="FFFF00"/>
                </a:highlight>
              </a:rPr>
              <a:t>diritto-dovere</a:t>
            </a:r>
            <a:r>
              <a:rPr lang="it-IT" sz="4000" dirty="0"/>
              <a:t>"</a:t>
            </a:r>
            <a:endParaRPr lang="it-IT" altLang="it-IT" sz="4000" dirty="0"/>
          </a:p>
        </p:txBody>
      </p:sp>
    </p:spTree>
    <p:extLst>
      <p:ext uri="{BB962C8B-B14F-4D97-AF65-F5344CB8AC3E}">
        <p14:creationId xmlns:p14="http://schemas.microsoft.com/office/powerpoint/2010/main" val="40860248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E infatti, in evidente collegamento con l’art. 2 Cost. (che prevede, accanto ai «diritti inviolabili dell’uomo», i «doveri inderogabili di solidarietà politica, economica e sociale»), </a:t>
            </a:r>
            <a:r>
              <a:rPr lang="it-IT" sz="3600" dirty="0">
                <a:highlight>
                  <a:srgbClr val="FFFF00"/>
                </a:highlight>
              </a:rPr>
              <a:t>il secondo comma dell’art. 4 Cost.</a:t>
            </a:r>
            <a:r>
              <a:rPr lang="it-IT" sz="3600" dirty="0"/>
              <a:t> prevede che ogni cittadino «</a:t>
            </a:r>
            <a:r>
              <a:rPr lang="it-IT" sz="3600" b="1" u="sng" dirty="0">
                <a:highlight>
                  <a:srgbClr val="FFFF00"/>
                </a:highlight>
              </a:rPr>
              <a:t>ha il dovere</a:t>
            </a:r>
            <a:r>
              <a:rPr lang="it-IT" sz="3600" dirty="0"/>
              <a:t> di svolgere, secondo le proprie possibilità e la propria scelta, un’attività o una funzione che concorra al progresso materiale o spirituale della società».</a:t>
            </a:r>
            <a:endParaRPr lang="it-IT" altLang="it-IT" sz="3600" dirty="0"/>
          </a:p>
        </p:txBody>
      </p:sp>
    </p:spTree>
    <p:extLst>
      <p:ext uri="{BB962C8B-B14F-4D97-AF65-F5344CB8AC3E}">
        <p14:creationId xmlns:p14="http://schemas.microsoft.com/office/powerpoint/2010/main" val="33160301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500" dirty="0"/>
              <a:t>La dottrina ha segnalato la rilevanza che assume anche tale disposizione, mettendo in luce come i </a:t>
            </a:r>
            <a:r>
              <a:rPr lang="it-IT" sz="3500" dirty="0">
                <a:highlight>
                  <a:srgbClr val="FFFF00"/>
                </a:highlight>
              </a:rPr>
              <a:t>c.d. «doveri costituzionali»</a:t>
            </a:r>
            <a:r>
              <a:rPr lang="it-IT" sz="3500" dirty="0"/>
              <a:t>, fra i quali è compreso il dovere di lavorare ex art. 4, c. 2, Cost., non possano più essere considerati (come in passato) «come il contrappeso del riconoscimento e della garanzia dei diritti fondamentali», costituendo </a:t>
            </a:r>
            <a:r>
              <a:rPr lang="it-IT" sz="3500" u="sng" dirty="0">
                <a:highlight>
                  <a:srgbClr val="FFFF00"/>
                </a:highlight>
              </a:rPr>
              <a:t>attuazione del principio di solidarietà</a:t>
            </a:r>
            <a:r>
              <a:rPr lang="it-IT" sz="3500" dirty="0"/>
              <a:t> che ispira la Costituzione repubblicana (Alpa, 2023)</a:t>
            </a:r>
            <a:endParaRPr lang="it-IT" altLang="it-IT" sz="3500" dirty="0"/>
          </a:p>
        </p:txBody>
      </p:sp>
    </p:spTree>
    <p:extLst>
      <p:ext uri="{BB962C8B-B14F-4D97-AF65-F5344CB8AC3E}">
        <p14:creationId xmlns:p14="http://schemas.microsoft.com/office/powerpoint/2010/main" val="858330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dirty="0"/>
              <a:t>In particolare, nel porre al centro del nuovo ordinamento </a:t>
            </a:r>
            <a:r>
              <a:rPr lang="it-IT" sz="3600" dirty="0"/>
              <a:t>«l’uomo come valore universale» (Capograssi)</a:t>
            </a:r>
            <a:r>
              <a:rPr lang="it-IT" altLang="it-IT" sz="3600" dirty="0"/>
              <a:t>, le diverse forze politiche in seno all’Assemblea costituente trovarono un’intesa sui </a:t>
            </a:r>
            <a:r>
              <a:rPr lang="it-IT" altLang="it-IT" sz="3600" u="sng" dirty="0">
                <a:highlight>
                  <a:srgbClr val="FFFF00"/>
                </a:highlight>
              </a:rPr>
              <a:t>due nuclei di valore</a:t>
            </a:r>
            <a:r>
              <a:rPr lang="it-IT" altLang="it-IT" sz="3600" dirty="0"/>
              <a:t> relativi </a:t>
            </a:r>
            <a:r>
              <a:rPr lang="it-IT" sz="3600" dirty="0"/>
              <a:t>all’«esigenza di tutela dello </a:t>
            </a:r>
            <a:r>
              <a:rPr lang="it-IT" sz="3600" dirty="0">
                <a:highlight>
                  <a:srgbClr val="FFFF00"/>
                </a:highlight>
              </a:rPr>
              <a:t>sviluppo della personalità umana</a:t>
            </a:r>
            <a:r>
              <a:rPr lang="it-IT" sz="3600" dirty="0"/>
              <a:t>» (Mortati) e alla connessa esigenza di garantire a ciascuno una «</a:t>
            </a:r>
            <a:r>
              <a:rPr lang="it-IT" sz="3600" dirty="0">
                <a:highlight>
                  <a:srgbClr val="FFFF00"/>
                </a:highlight>
              </a:rPr>
              <a:t>partecipazione attiva alla vita della comunità</a:t>
            </a:r>
            <a:r>
              <a:rPr lang="it-IT" sz="3600" dirty="0"/>
              <a:t>» (Calamandrei)</a:t>
            </a:r>
            <a:endParaRPr lang="it-IT" altLang="it-IT" sz="3600" dirty="0"/>
          </a:p>
        </p:txBody>
      </p:sp>
    </p:spTree>
    <p:extLst>
      <p:ext uri="{BB962C8B-B14F-4D97-AF65-F5344CB8AC3E}">
        <p14:creationId xmlns:p14="http://schemas.microsoft.com/office/powerpoint/2010/main" val="3352442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Già nel disegno costituzionale, la disciplina delle tutele del reddito "esterne" al rapporto di lavoro risulta collegata al dovere di lavorare ex art. 4, c. 2, Cost., nella misura in cui l’art. 38, c. 2, Cost., individua nella «disoccupazione </a:t>
            </a:r>
            <a:r>
              <a:rPr lang="it-IT" sz="4000" u="sng" dirty="0">
                <a:highlight>
                  <a:srgbClr val="FFFF00"/>
                </a:highlight>
              </a:rPr>
              <a:t>involontaria</a:t>
            </a:r>
            <a:r>
              <a:rPr lang="it-IT" sz="4000" dirty="0"/>
              <a:t>» - quindi non riconducibile a una ‘scelta’ di non lavorare - il requisito di accesso a tali forme di tutela</a:t>
            </a:r>
            <a:endParaRPr lang="it-IT" altLang="it-IT" sz="4000" dirty="0">
              <a:highlight>
                <a:srgbClr val="FFFF00"/>
              </a:highlight>
            </a:endParaRPr>
          </a:p>
        </p:txBody>
      </p:sp>
    </p:spTree>
    <p:extLst>
      <p:ext uri="{BB962C8B-B14F-4D97-AF65-F5344CB8AC3E}">
        <p14:creationId xmlns:p14="http://schemas.microsoft.com/office/powerpoint/2010/main" val="27457918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2950" dirty="0"/>
              <a:t>Tant’è che la Corte costituzionale, in relazione alle forme di occupazione caratterizzate da ricorrenti periodi di sosta, ha chiarito che la disoccupazione, ai fini dell’accesso alle tutele indennitarie, «non può considerarsi volontaria per il lavoratore in conseguenza del fatto di avere volontariamente scelto e accettato quel tipo di attività, il più delle volte imposta dalle condizioni del mercato di lavoro, ma </a:t>
            </a:r>
            <a:r>
              <a:rPr lang="it-IT" sz="2950" dirty="0">
                <a:highlight>
                  <a:srgbClr val="FFFF00"/>
                </a:highlight>
              </a:rPr>
              <a:t>può diventarlo</a:t>
            </a:r>
            <a:r>
              <a:rPr lang="it-IT" sz="2950" dirty="0"/>
              <a:t> solo </a:t>
            </a:r>
            <a:r>
              <a:rPr lang="it-IT" sz="2950" dirty="0">
                <a:highlight>
                  <a:srgbClr val="FFFF00"/>
                </a:highlight>
              </a:rPr>
              <a:t>successivamente se e in quanto il lavoratore stesso non si faccia parte diligente per essere avviato, nel periodo di sospensione, ad altra occupazione</a:t>
            </a:r>
            <a:r>
              <a:rPr lang="it-IT" sz="2950" dirty="0"/>
              <a:t>» (Corte cost., 6 giugno 1974, n. 160)</a:t>
            </a:r>
            <a:endParaRPr lang="it-IT" altLang="it-IT" sz="2950" dirty="0">
              <a:highlight>
                <a:srgbClr val="FFFF00"/>
              </a:highlight>
            </a:endParaRPr>
          </a:p>
        </p:txBody>
      </p:sp>
    </p:spTree>
    <p:extLst>
      <p:ext uri="{BB962C8B-B14F-4D97-AF65-F5344CB8AC3E}">
        <p14:creationId xmlns:p14="http://schemas.microsoft.com/office/powerpoint/2010/main" val="3588525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50" dirty="0"/>
              <a:t>Le recenti riforme delle tutele del reddito "esterne" al rapporto di lavoro hanno quindi </a:t>
            </a:r>
            <a:r>
              <a:rPr lang="it-IT" sz="3650" dirty="0">
                <a:highlight>
                  <a:srgbClr val="FFFF00"/>
                </a:highlight>
              </a:rPr>
              <a:t>valorizzato il collegamento con il secondo comma dell’art. 4 Cost.</a:t>
            </a:r>
            <a:r>
              <a:rPr lang="it-IT" sz="3650" dirty="0"/>
              <a:t>, in due direzioni: in primo luogo attraverso la disciplina della c.d. "</a:t>
            </a:r>
            <a:r>
              <a:rPr lang="it-IT" sz="3650" u="sng" dirty="0">
                <a:highlight>
                  <a:srgbClr val="FFFF00"/>
                </a:highlight>
              </a:rPr>
              <a:t>condizionalità</a:t>
            </a:r>
            <a:r>
              <a:rPr lang="it-IT" sz="3650" dirty="0"/>
              <a:t>", che può condurre alla perdita della tutela in caso di mancata partecipazione ad iniziative di politica attiva o di rifiuto di un’adeguata offerta di lavoro</a:t>
            </a:r>
            <a:endParaRPr lang="it-IT" altLang="it-IT" sz="3650" dirty="0">
              <a:highlight>
                <a:srgbClr val="FFFF00"/>
              </a:highlight>
            </a:endParaRPr>
          </a:p>
        </p:txBody>
      </p:sp>
    </p:spTree>
    <p:extLst>
      <p:ext uri="{BB962C8B-B14F-4D97-AF65-F5344CB8AC3E}">
        <p14:creationId xmlns:p14="http://schemas.microsoft.com/office/powerpoint/2010/main" val="19262305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Il meccanismo della "condizionalità" è espressione della </a:t>
            </a:r>
            <a:r>
              <a:rPr lang="it-IT" sz="4000" dirty="0">
                <a:highlight>
                  <a:srgbClr val="FFFF00"/>
                </a:highlight>
              </a:rPr>
              <a:t>duplice natura</a:t>
            </a:r>
            <a:r>
              <a:rPr lang="it-IT" sz="4000" dirty="0"/>
              <a:t> del diritto al lavoro ex art. 4 Cost. (</a:t>
            </a:r>
            <a:r>
              <a:rPr lang="it-IT" sz="4000" dirty="0">
                <a:highlight>
                  <a:srgbClr val="FFFF00"/>
                </a:highlight>
              </a:rPr>
              <a:t>diritto/dovere</a:t>
            </a:r>
            <a:r>
              <a:rPr lang="it-IT" sz="4000" dirty="0"/>
              <a:t>), perché l’ «attivazione del disoccupato viene affidata ad una serie di </a:t>
            </a:r>
            <a:r>
              <a:rPr lang="it-IT" sz="4000" dirty="0">
                <a:highlight>
                  <a:srgbClr val="FFFF00"/>
                </a:highlight>
              </a:rPr>
              <a:t>misure di politica attiva che è suo diritto ricevere, ma è al contempo suo obbligo accettare</a:t>
            </a:r>
            <a:r>
              <a:rPr lang="it-IT" sz="4000" dirty="0"/>
              <a:t>» (</a:t>
            </a:r>
            <a:r>
              <a:rPr lang="it-IT" sz="4000" dirty="0" err="1"/>
              <a:t>Ghera</a:t>
            </a:r>
            <a:r>
              <a:rPr lang="it-IT" sz="4000" dirty="0"/>
              <a:t>-Garilli-Garofalo, 2023)</a:t>
            </a:r>
            <a:endParaRPr lang="it-IT" altLang="it-IT" sz="4000" dirty="0">
              <a:highlight>
                <a:srgbClr val="FFFF00"/>
              </a:highlight>
            </a:endParaRPr>
          </a:p>
        </p:txBody>
      </p:sp>
    </p:spTree>
    <p:extLst>
      <p:ext uri="{BB962C8B-B14F-4D97-AF65-F5344CB8AC3E}">
        <p14:creationId xmlns:p14="http://schemas.microsoft.com/office/powerpoint/2010/main" val="33134358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800" dirty="0"/>
              <a:t>Come vedremo, con la riforma del </a:t>
            </a:r>
            <a:r>
              <a:rPr lang="it-IT" sz="3800" i="1" dirty="0"/>
              <a:t>Jobs Act</a:t>
            </a:r>
            <a:r>
              <a:rPr lang="it-IT" sz="3800" dirty="0"/>
              <a:t> la "condizionalità" è divenuta più stringente per i lavoratori che hanno diritto alla Naspi per un periodo eccedente i quattro mesi e per i quali si prevedono </a:t>
            </a:r>
            <a:r>
              <a:rPr lang="it-IT" sz="3800" dirty="0">
                <a:highlight>
                  <a:srgbClr val="FFFF00"/>
                </a:highlight>
              </a:rPr>
              <a:t>iniziative di politiche attiva personalizzate, che richiedono agli interessati di farsi parte attiva</a:t>
            </a:r>
            <a:r>
              <a:rPr lang="it-IT" sz="3800" dirty="0"/>
              <a:t>, a pena di decadenza, in tutto o in parte, dalla tutela indennitaria</a:t>
            </a:r>
            <a:endParaRPr lang="it-IT" altLang="it-IT" sz="3800" dirty="0">
              <a:highlight>
                <a:srgbClr val="FFFF00"/>
              </a:highlight>
            </a:endParaRPr>
          </a:p>
        </p:txBody>
      </p:sp>
    </p:spTree>
    <p:extLst>
      <p:ext uri="{BB962C8B-B14F-4D97-AF65-F5344CB8AC3E}">
        <p14:creationId xmlns:p14="http://schemas.microsoft.com/office/powerpoint/2010/main" val="37272237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50" dirty="0"/>
              <a:t>In secondo luogo, è stato accentuato il legame delle tutele (sia per quanto riguarda i requisiti di accesso che la durata) con la storia contributiva dell’interessato, introducendo così, anche per effetto del c.d. </a:t>
            </a:r>
            <a:r>
              <a:rPr lang="it-IT" sz="3650" i="1" dirty="0" err="1"/>
              <a:t>decalage</a:t>
            </a:r>
            <a:r>
              <a:rPr lang="it-IT" sz="3650" dirty="0"/>
              <a:t>, una «</a:t>
            </a:r>
            <a:r>
              <a:rPr lang="it-IT" sz="3650" u="sng" dirty="0">
                <a:highlight>
                  <a:srgbClr val="FFFF00"/>
                </a:highlight>
              </a:rPr>
              <a:t>concezione meritocratica</a:t>
            </a:r>
            <a:r>
              <a:rPr lang="it-IT" sz="3650" dirty="0"/>
              <a:t>» della tutela che ha anch’essa l’«evidente scopo di spingere il disoccupato ad uscire il più velocemente possibile dallo stato di disoccupazione» (</a:t>
            </a:r>
            <a:r>
              <a:rPr lang="it-IT" sz="3650" dirty="0" err="1"/>
              <a:t>Ghera</a:t>
            </a:r>
            <a:r>
              <a:rPr lang="it-IT" sz="3650" dirty="0"/>
              <a:t>-Garilli-Garofalo, 2023)</a:t>
            </a:r>
            <a:endParaRPr lang="it-IT" altLang="it-IT" sz="3650" dirty="0">
              <a:highlight>
                <a:srgbClr val="FFFF00"/>
              </a:highlight>
            </a:endParaRPr>
          </a:p>
        </p:txBody>
      </p:sp>
    </p:spTree>
    <p:extLst>
      <p:ext uri="{BB962C8B-B14F-4D97-AF65-F5344CB8AC3E}">
        <p14:creationId xmlns:p14="http://schemas.microsoft.com/office/powerpoint/2010/main" val="16767339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Le scelte del legislatore sono state criticate nella misura in cui la "concezione meritocratica" determina l’effetto per il quale «</a:t>
            </a:r>
            <a:r>
              <a:rPr lang="it-IT" sz="4000" dirty="0">
                <a:highlight>
                  <a:srgbClr val="FFFF00"/>
                </a:highlight>
              </a:rPr>
              <a:t>aumenta il bisogno ma diminuisce la protezione</a:t>
            </a:r>
            <a:r>
              <a:rPr lang="it-IT" sz="4000" dirty="0"/>
              <a:t>, quasi che il lavoratore sia oggettivamente responsabile del proprio stato di disoccupazione» (</a:t>
            </a:r>
            <a:r>
              <a:rPr lang="it-IT" sz="4000" dirty="0" err="1"/>
              <a:t>Ghera</a:t>
            </a:r>
            <a:r>
              <a:rPr lang="it-IT" sz="4000" dirty="0"/>
              <a:t>-Garilli-Garofalo, 2023)</a:t>
            </a:r>
            <a:endParaRPr lang="it-IT" altLang="it-IT" sz="4000" dirty="0">
              <a:highlight>
                <a:srgbClr val="FFFF00"/>
              </a:highlight>
            </a:endParaRPr>
          </a:p>
        </p:txBody>
      </p:sp>
    </p:spTree>
    <p:extLst>
      <p:ext uri="{BB962C8B-B14F-4D97-AF65-F5344CB8AC3E}">
        <p14:creationId xmlns:p14="http://schemas.microsoft.com/office/powerpoint/2010/main" val="16144132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750" dirty="0"/>
              <a:t>Ma come detto l’accentuazione nelle recenti riforme degli elementi di "condizionalità" e del carattere ‘meritocratico’ delle tutele del reddito "esterne" al rapporto di lavoro, persegue </a:t>
            </a:r>
            <a:r>
              <a:rPr lang="it-IT" sz="3750" dirty="0">
                <a:highlight>
                  <a:srgbClr val="FFFF00"/>
                </a:highlight>
              </a:rPr>
              <a:t>l’obiettivo di rendere anche le tutele previste dall’art. 38, c. 2, Cost., funzionali a realizzare, ex art. 4, c. 1, Cost., le «condizioni» per rendere «effettivo» il diritto al lavoro</a:t>
            </a:r>
            <a:endParaRPr lang="it-IT" altLang="it-IT" sz="3750" dirty="0">
              <a:highlight>
                <a:srgbClr val="FFFF00"/>
              </a:highlight>
            </a:endParaRPr>
          </a:p>
        </p:txBody>
      </p:sp>
    </p:spTree>
    <p:extLst>
      <p:ext uri="{BB962C8B-B14F-4D97-AF65-F5344CB8AC3E}">
        <p14:creationId xmlns:p14="http://schemas.microsoft.com/office/powerpoint/2010/main" val="40643558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E poiché quella accentuazione può come detto considerarsi giustificata in base all’art. 4, c. 2, Cost., ne risulta </a:t>
            </a:r>
            <a:r>
              <a:rPr lang="it-IT" sz="3600" dirty="0">
                <a:highlight>
                  <a:srgbClr val="FFFF00"/>
                </a:highlight>
              </a:rPr>
              <a:t>confermata la modernità delle disposizioni costituzionali che consentono di istituire un collegamento</a:t>
            </a:r>
            <a:r>
              <a:rPr lang="it-IT" sz="3600" dirty="0"/>
              <a:t> fra la garanzia costituzionale del "diritto sociale al lavoro" e le tutele previste dall’art. 38, cpv., Cost. per il tempo in cui quel diritto non è (ancora) «effettivo» (art. 4, c. 1, Cost.)</a:t>
            </a:r>
            <a:endParaRPr lang="it-IT" altLang="it-IT" sz="3600" dirty="0"/>
          </a:p>
        </p:txBody>
      </p:sp>
    </p:spTree>
    <p:extLst>
      <p:ext uri="{BB962C8B-B14F-4D97-AF65-F5344CB8AC3E}">
        <p14:creationId xmlns:p14="http://schemas.microsoft.com/office/powerpoint/2010/main" val="38247015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Peraltro, il legislatore ha individuato nella "condizionalità" uno strumento funzionale alla garanzia del "diritto sociale al lavoro" ex art. 4, c. 1, Cost., anche quando ha disciplinato il reddito di cittadinanza (istituito con il </a:t>
            </a:r>
            <a:r>
              <a:rPr lang="it-IT" sz="3600" dirty="0" err="1"/>
              <a:t>d.l.</a:t>
            </a:r>
            <a:r>
              <a:rPr lang="it-IT" sz="3600" dirty="0"/>
              <a:t> 28 gennaio 2019, n. 4, </a:t>
            </a:r>
            <a:r>
              <a:rPr lang="it-IT" sz="3600" dirty="0" err="1"/>
              <a:t>conv</a:t>
            </a:r>
            <a:r>
              <a:rPr lang="it-IT" sz="3600" dirty="0"/>
              <a:t>. l. n. 26/2019), nonostante si tratti di uno strumento di natura assistenziale, come tale riconducibile al primo comma dell’art. 38 Cost.</a:t>
            </a:r>
            <a:endParaRPr lang="it-IT" altLang="it-IT" sz="3600" dirty="0"/>
          </a:p>
        </p:txBody>
      </p:sp>
    </p:spTree>
    <p:extLst>
      <p:ext uri="{BB962C8B-B14F-4D97-AF65-F5344CB8AC3E}">
        <p14:creationId xmlns:p14="http://schemas.microsoft.com/office/powerpoint/2010/main" val="2794788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200" dirty="0"/>
              <a:t>E infatti, l’</a:t>
            </a:r>
            <a:r>
              <a:rPr lang="it-IT" altLang="it-IT" sz="3200" dirty="0">
                <a:highlight>
                  <a:srgbClr val="FFFF00"/>
                </a:highlight>
              </a:rPr>
              <a:t>art. 3, secondo comma, Cost.</a:t>
            </a:r>
            <a:r>
              <a:rPr lang="it-IT" altLang="it-IT" sz="3200" dirty="0"/>
              <a:t> delinea un ‘programma di trasformazione sociale’ che richiama espressamente entrambi tali nuclei di valore: </a:t>
            </a:r>
          </a:p>
          <a:p>
            <a:pPr marL="0" indent="0" algn="just">
              <a:buNone/>
            </a:pPr>
            <a:r>
              <a:rPr lang="it-IT" altLang="it-IT" sz="3200" dirty="0"/>
              <a:t>«</a:t>
            </a:r>
            <a:r>
              <a:rPr lang="it-IT" altLang="it-IT" sz="3200" cap="all" dirty="0"/>
              <a:t>è</a:t>
            </a:r>
            <a:r>
              <a:rPr lang="it-IT" altLang="it-IT" sz="3200" dirty="0"/>
              <a:t> </a:t>
            </a:r>
            <a:r>
              <a:rPr lang="it-IT" sz="3200" dirty="0"/>
              <a:t>compito della Repubblica </a:t>
            </a:r>
            <a:r>
              <a:rPr lang="it-IT" sz="3200" u="sng" dirty="0">
                <a:highlight>
                  <a:srgbClr val="FFFF00"/>
                </a:highlight>
              </a:rPr>
              <a:t>rimuovere gli ostacoli di ordine economico e sociale</a:t>
            </a:r>
            <a:r>
              <a:rPr lang="it-IT" sz="3200" dirty="0"/>
              <a:t>, che, limitando </a:t>
            </a:r>
            <a:r>
              <a:rPr lang="it-IT" sz="3200" u="sng" dirty="0">
                <a:highlight>
                  <a:srgbClr val="FFFF00"/>
                </a:highlight>
              </a:rPr>
              <a:t>di fatto</a:t>
            </a:r>
            <a:r>
              <a:rPr lang="it-IT" sz="3200" dirty="0"/>
              <a:t> la libertà e l’eguaglianza dei cittadini, impediscono il </a:t>
            </a:r>
            <a:r>
              <a:rPr lang="it-IT" sz="3200" dirty="0">
                <a:highlight>
                  <a:srgbClr val="FFFF00"/>
                </a:highlight>
              </a:rPr>
              <a:t>pieno sviluppo della persona umana</a:t>
            </a:r>
            <a:r>
              <a:rPr lang="it-IT" sz="3200" dirty="0"/>
              <a:t> e l’effettiva </a:t>
            </a:r>
            <a:r>
              <a:rPr lang="it-IT" sz="3200" dirty="0">
                <a:highlight>
                  <a:srgbClr val="FFFF00"/>
                </a:highlight>
              </a:rPr>
              <a:t>partecipazione di tutti i lavoratori all’organizzazione politica, economica e sociale del Paese</a:t>
            </a:r>
            <a:r>
              <a:rPr lang="it-IT" sz="3200" dirty="0"/>
              <a:t>»</a:t>
            </a:r>
            <a:r>
              <a:rPr lang="it-IT" altLang="it-IT" sz="3200" dirty="0"/>
              <a:t> </a:t>
            </a:r>
          </a:p>
        </p:txBody>
      </p:sp>
    </p:spTree>
    <p:extLst>
      <p:ext uri="{BB962C8B-B14F-4D97-AF65-F5344CB8AC3E}">
        <p14:creationId xmlns:p14="http://schemas.microsoft.com/office/powerpoint/2010/main" val="38769880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300" dirty="0"/>
              <a:t>Tant’è che la Corte costituzionale ha ritenuto che «la disciplina del reddito di cittadinanza definisce un </a:t>
            </a:r>
            <a:r>
              <a:rPr lang="it-IT" sz="3300" dirty="0">
                <a:highlight>
                  <a:srgbClr val="FFFF00"/>
                </a:highlight>
              </a:rPr>
              <a:t>percorso di reinserimento nel mondo lavorativo, che va al di là della pura assistenza economica</a:t>
            </a:r>
            <a:r>
              <a:rPr lang="it-IT" sz="3300" dirty="0"/>
              <a:t>» e che, quindi, differenzia tale misura «da altre provvidenze sociali, la cui erogazione si fonda essenzialmente solo sullo stato di bisogno, senza prevedere un sistema di rigorosi obblighi e condizionalità» (Corte cost., </a:t>
            </a:r>
            <a:r>
              <a:rPr lang="it-IT" sz="3300" dirty="0" err="1"/>
              <a:t>sentt</a:t>
            </a:r>
            <a:r>
              <a:rPr lang="it-IT" sz="3300" dirty="0"/>
              <a:t>. </a:t>
            </a:r>
            <a:r>
              <a:rPr lang="it-IT" sz="3300" dirty="0" err="1"/>
              <a:t>nn</a:t>
            </a:r>
            <a:r>
              <a:rPr lang="it-IT" sz="3300" dirty="0"/>
              <a:t>. 122 e 126 del 2021, e n. 19 del 2022)</a:t>
            </a:r>
            <a:endParaRPr lang="it-IT" altLang="it-IT" sz="3300" dirty="0"/>
          </a:p>
        </p:txBody>
      </p:sp>
    </p:spTree>
    <p:extLst>
      <p:ext uri="{BB962C8B-B14F-4D97-AF65-F5344CB8AC3E}">
        <p14:creationId xmlns:p14="http://schemas.microsoft.com/office/powerpoint/2010/main" val="19016817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Va, però, segnalato che il collegamento del reddito di cittadinanza con le politiche dirette a realizzare le «condizioni» per rendere «effettivo» il diritto al lavoro ex art. 4, c. 1, Cost. non è limitato agli elementi di "condizionalità" della relativa disciplina, ma è </a:t>
            </a:r>
            <a:r>
              <a:rPr lang="it-IT" sz="4000" dirty="0">
                <a:highlight>
                  <a:srgbClr val="FFFF00"/>
                </a:highlight>
              </a:rPr>
              <a:t>un collegamento più profondo, che attiene alla particolare natura di tale diritto</a:t>
            </a:r>
            <a:endParaRPr lang="it-IT" altLang="it-IT" sz="4000" dirty="0">
              <a:highlight>
                <a:srgbClr val="FFFF00"/>
              </a:highlight>
            </a:endParaRPr>
          </a:p>
        </p:txBody>
      </p:sp>
    </p:spTree>
    <p:extLst>
      <p:ext uri="{BB962C8B-B14F-4D97-AF65-F5344CB8AC3E}">
        <p14:creationId xmlns:p14="http://schemas.microsoft.com/office/powerpoint/2010/main" val="38716500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E infatti, il riferimento dell’art. 4 Cost. alla </a:t>
            </a:r>
            <a:r>
              <a:rPr lang="it-IT" sz="3600" dirty="0">
                <a:highlight>
                  <a:srgbClr val="FFFF00"/>
                </a:highlight>
              </a:rPr>
              <a:t>«propria scelta»</a:t>
            </a:r>
            <a:r>
              <a:rPr lang="it-IT" sz="3600" dirty="0"/>
              <a:t> deve intendersi riferito, oltre che al dovere, anche al diritto al lavoro: ne risulta una norma, «immediatamente precettiva», che garantisce il «</a:t>
            </a:r>
            <a:r>
              <a:rPr lang="it-IT" sz="3600" dirty="0">
                <a:highlight>
                  <a:srgbClr val="FFFF00"/>
                </a:highlight>
              </a:rPr>
              <a:t>diritto alla libertà di lavoro</a:t>
            </a:r>
            <a:r>
              <a:rPr lang="it-IT" sz="3600" dirty="0"/>
              <a:t>» (</a:t>
            </a:r>
            <a:r>
              <a:rPr lang="it-IT" sz="3600" dirty="0" err="1"/>
              <a:t>Ghera</a:t>
            </a:r>
            <a:r>
              <a:rPr lang="it-IT" sz="3600" dirty="0"/>
              <a:t>, 1969), da intendersi anche come </a:t>
            </a:r>
            <a:r>
              <a:rPr lang="it-IT" sz="3600" dirty="0">
                <a:highlight>
                  <a:srgbClr val="FFFF00"/>
                </a:highlight>
              </a:rPr>
              <a:t>«libertà di svolgere un’attività corrispondente alla propria scelta e alle proprie capacità professionali»</a:t>
            </a:r>
            <a:r>
              <a:rPr lang="it-IT" sz="3600" dirty="0"/>
              <a:t> (Baldassarre, 1989)</a:t>
            </a:r>
            <a:endParaRPr lang="it-IT" altLang="it-IT" sz="4000" dirty="0"/>
          </a:p>
        </p:txBody>
      </p:sp>
    </p:spTree>
    <p:extLst>
      <p:ext uri="{BB962C8B-B14F-4D97-AF65-F5344CB8AC3E}">
        <p14:creationId xmlns:p14="http://schemas.microsoft.com/office/powerpoint/2010/main" val="23403550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3600" dirty="0"/>
              <a:t>È in tale dimensione, di ‘diritto di libertà’, che la </a:t>
            </a:r>
            <a:r>
              <a:rPr lang="it-IT" sz="3600" dirty="0">
                <a:highlight>
                  <a:srgbClr val="FFFF00"/>
                </a:highlight>
              </a:rPr>
              <a:t>Carta dei diritti fondamentali dell’Unione europea</a:t>
            </a:r>
            <a:r>
              <a:rPr lang="it-IT" sz="3600" dirty="0"/>
              <a:t> stabilisce, al par. 1 dell’art. 15 («Libertà professionale e diritto di lavorare») che «Ogni persona ha </a:t>
            </a:r>
            <a:r>
              <a:rPr lang="it-IT" sz="3600" dirty="0">
                <a:highlight>
                  <a:srgbClr val="FFFF00"/>
                </a:highlight>
              </a:rPr>
              <a:t>il diritto di lavorare e di esercitare una professione liberamente scelta o accettata</a:t>
            </a:r>
            <a:r>
              <a:rPr lang="it-IT" sz="3600" dirty="0"/>
              <a:t>» (tale articolo è contenuto nel Titolo II, dedicato alle «Libertà», e non nel Titolo IV, dedicato alla «Solidarietà» e, quindi, ai diritti sociali) </a:t>
            </a:r>
            <a:endParaRPr lang="it-IT" altLang="it-IT" sz="3600" dirty="0"/>
          </a:p>
        </p:txBody>
      </p:sp>
    </p:spTree>
    <p:extLst>
      <p:ext uri="{BB962C8B-B14F-4D97-AF65-F5344CB8AC3E}">
        <p14:creationId xmlns:p14="http://schemas.microsoft.com/office/powerpoint/2010/main" val="32014313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Deve, quindi, ritenersi che l’art. 4 Cost. imponga alla Repubblica di promuovere anche </a:t>
            </a:r>
            <a:r>
              <a:rPr lang="it-IT" sz="4000" dirty="0">
                <a:highlight>
                  <a:srgbClr val="FFFF00"/>
                </a:highlight>
              </a:rPr>
              <a:t>le «condizioni» che consentono di esercitare il diritto al lavoro secondo la propria libera scelta</a:t>
            </a:r>
            <a:r>
              <a:rPr lang="it-IT" sz="4000" dirty="0"/>
              <a:t>, che nel collegamento con il precedente art. 3, cpv., Cost. si traduce anche nell’</a:t>
            </a:r>
            <a:r>
              <a:rPr lang="it-IT" sz="4000" dirty="0">
                <a:highlight>
                  <a:srgbClr val="FFFF00"/>
                </a:highlight>
              </a:rPr>
              <a:t>impegno di rimuovere gli «ostacoli» che limitano «di fatto» tale libertà</a:t>
            </a:r>
            <a:endParaRPr lang="it-IT" altLang="it-IT" sz="4000" dirty="0">
              <a:highlight>
                <a:srgbClr val="FFFF00"/>
              </a:highlight>
            </a:endParaRPr>
          </a:p>
        </p:txBody>
      </p:sp>
    </p:spTree>
    <p:extLst>
      <p:ext uri="{BB962C8B-B14F-4D97-AF65-F5344CB8AC3E}">
        <p14:creationId xmlns:p14="http://schemas.microsoft.com/office/powerpoint/2010/main" val="26241979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In tale prospettiva, si ritiene che un ruolo debba essere svolto anche dalle tutele economiche garantite dall’art. 38, cc. 1 e 2, Cost. in caso di disoccupazione, le quali quindi possono ritenersi collegate al diritto al lavoro anche nella sua dimensione di «</a:t>
            </a:r>
            <a:r>
              <a:rPr lang="it-IT" sz="4000" u="sng" dirty="0">
                <a:highlight>
                  <a:srgbClr val="FFFF00"/>
                </a:highlight>
              </a:rPr>
              <a:t>diritto di libertà della persona</a:t>
            </a:r>
            <a:r>
              <a:rPr lang="it-IT" sz="4000" dirty="0"/>
              <a:t>» (Lambertucci, Maresca, 2012)</a:t>
            </a:r>
            <a:endParaRPr lang="it-IT" altLang="it-IT" sz="4000" dirty="0">
              <a:highlight>
                <a:srgbClr val="FFFF00"/>
              </a:highlight>
            </a:endParaRPr>
          </a:p>
        </p:txBody>
      </p:sp>
    </p:spTree>
    <p:extLst>
      <p:ext uri="{BB962C8B-B14F-4D97-AF65-F5344CB8AC3E}">
        <p14:creationId xmlns:p14="http://schemas.microsoft.com/office/powerpoint/2010/main" val="32773247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È, infatti, possibile affermare che «la </a:t>
            </a:r>
            <a:r>
              <a:rPr lang="it-IT" sz="4000" dirty="0">
                <a:highlight>
                  <a:srgbClr val="FFFF00"/>
                </a:highlight>
              </a:rPr>
              <a:t>persona non è libera nella scelta del lavoro se è costretta dal bisogno ad accettare la prima offerta che le capita</a:t>
            </a:r>
            <a:r>
              <a:rPr lang="it-IT" sz="4000" dirty="0"/>
              <a:t>» e che, quindi, «la libertà di scelta del lavoro </a:t>
            </a:r>
            <a:r>
              <a:rPr lang="it-IT" sz="4000" dirty="0">
                <a:highlight>
                  <a:srgbClr val="FFFF00"/>
                </a:highlight>
              </a:rPr>
              <a:t>presuppone un certo grado di libertà dal bisogno</a:t>
            </a:r>
            <a:r>
              <a:rPr lang="it-IT" sz="4000" dirty="0"/>
              <a:t>, che implica </a:t>
            </a:r>
            <a:r>
              <a:rPr lang="it-IT" sz="4000" dirty="0">
                <a:highlight>
                  <a:srgbClr val="FFFF00"/>
                </a:highlight>
              </a:rPr>
              <a:t>un qualche sostegno del reddito</a:t>
            </a:r>
            <a:r>
              <a:rPr lang="it-IT" sz="4000" dirty="0"/>
              <a:t> della persona senza lavoro» (Valente, 2019)</a:t>
            </a:r>
            <a:endParaRPr lang="it-IT" altLang="it-IT" sz="4000" dirty="0">
              <a:highlight>
                <a:srgbClr val="FFFF00"/>
              </a:highlight>
            </a:endParaRPr>
          </a:p>
        </p:txBody>
      </p:sp>
    </p:spTree>
    <p:extLst>
      <p:ext uri="{BB962C8B-B14F-4D97-AF65-F5344CB8AC3E}">
        <p14:creationId xmlns:p14="http://schemas.microsoft.com/office/powerpoint/2010/main" val="19817415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sz="4000" dirty="0"/>
              <a:t>Ed è questa, quindi, la ragione per la quale anche una misura riconducibile al primo comma dell’art. 38 Cost. qual è il reddito di cittadinanza, può svolgere un ruolo al fine di realizzare le «condizioni» per rendere «effettivo» il diritto ex art. 4, c. 1, Cost. di svolgere un’attività lavorativa che corrisponda alla </a:t>
            </a:r>
            <a:r>
              <a:rPr lang="it-IT" sz="4000" dirty="0">
                <a:highlight>
                  <a:srgbClr val="FFFF00"/>
                </a:highlight>
              </a:rPr>
              <a:t>«propria scelta»</a:t>
            </a:r>
            <a:endParaRPr lang="it-IT" altLang="it-IT" sz="4000" dirty="0">
              <a:highlight>
                <a:srgbClr val="FFFF00"/>
              </a:highlight>
            </a:endParaRPr>
          </a:p>
        </p:txBody>
      </p:sp>
    </p:spTree>
    <p:extLst>
      <p:ext uri="{BB962C8B-B14F-4D97-AF65-F5344CB8AC3E}">
        <p14:creationId xmlns:p14="http://schemas.microsoft.com/office/powerpoint/2010/main" val="30817839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Si ritiene che </a:t>
            </a:r>
            <a:r>
              <a:rPr lang="it-IT" altLang="it-IT" sz="4000" dirty="0">
                <a:highlight>
                  <a:srgbClr val="FFFF00"/>
                </a:highlight>
              </a:rPr>
              <a:t>un’altra delle "condizioni"</a:t>
            </a:r>
            <a:r>
              <a:rPr lang="it-IT" altLang="it-IT" sz="4000" dirty="0"/>
              <a:t> che possono rendere effettiva la libertà di scelta del lavoro sia «la disponibilità dei (e possibilità effettiva di accesso ai) </a:t>
            </a:r>
            <a:r>
              <a:rPr lang="it-IT" altLang="it-IT" sz="4000" dirty="0">
                <a:highlight>
                  <a:srgbClr val="FFFF00"/>
                </a:highlight>
              </a:rPr>
              <a:t>percorsi di formazione e addestramento necessari</a:t>
            </a:r>
            <a:r>
              <a:rPr lang="it-IT" altLang="it-IT" sz="4000" dirty="0"/>
              <a:t> per porre la persona in condizione di poter ricoprire la posizione lavorativa desiderata» (Valente, 2019)</a:t>
            </a:r>
          </a:p>
        </p:txBody>
      </p:sp>
    </p:spTree>
    <p:extLst>
      <p:ext uri="{BB962C8B-B14F-4D97-AF65-F5344CB8AC3E}">
        <p14:creationId xmlns:p14="http://schemas.microsoft.com/office/powerpoint/2010/main" val="25831899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Inoltre, poiché un altro ostacolo ‘di fatto’ alla libertà di scelta del lavoro è costituito dalla «asimmetria informativa» che caratterizza il mercato del lavoro, si ritiene che quella libertà possa essere ‘effettiva’ se viene garantita anche «</a:t>
            </a:r>
            <a:r>
              <a:rPr lang="it-IT" altLang="it-IT" sz="4000" dirty="0">
                <a:highlight>
                  <a:srgbClr val="FFFF00"/>
                </a:highlight>
              </a:rPr>
              <a:t>la disponibilità dell’informazione circa le opportunità di occupazione esistenti</a:t>
            </a:r>
            <a:r>
              <a:rPr lang="it-IT" altLang="it-IT" sz="4000" dirty="0"/>
              <a:t>» (Valente, 2019)</a:t>
            </a:r>
          </a:p>
        </p:txBody>
      </p:sp>
    </p:spTree>
    <p:extLst>
      <p:ext uri="{BB962C8B-B14F-4D97-AF65-F5344CB8AC3E}">
        <p14:creationId xmlns:p14="http://schemas.microsoft.com/office/powerpoint/2010/main" val="1658723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dirty="0"/>
              <a:t>L’esplicito riferimento di tale disposizione alla esistenza di ‘ostacoli di fatto’ di natura ‘economica e sociale’, si spiega considerando che </a:t>
            </a:r>
            <a:r>
              <a:rPr lang="it-IT" sz="3600" dirty="0"/>
              <a:t>in seno all’Assemblea costituente venne avvertita anche </a:t>
            </a:r>
            <a:r>
              <a:rPr lang="it-IT" sz="3600" dirty="0">
                <a:highlight>
                  <a:srgbClr val="FFFF00"/>
                </a:highlight>
              </a:rPr>
              <a:t>la necessità che i valori del personalismo avessero un’attuazione pratica, cioè effettiva, per tutti e non soltanto per una minoranza</a:t>
            </a:r>
            <a:r>
              <a:rPr lang="it-IT" sz="3600" dirty="0"/>
              <a:t> come era accaduto ai diritti riconosciuti nel periodo dello Stato liberale</a:t>
            </a:r>
            <a:endParaRPr lang="it-IT" altLang="it-IT" sz="3600" dirty="0"/>
          </a:p>
        </p:txBody>
      </p:sp>
    </p:spTree>
    <p:extLst>
      <p:ext uri="{BB962C8B-B14F-4D97-AF65-F5344CB8AC3E}">
        <p14:creationId xmlns:p14="http://schemas.microsoft.com/office/powerpoint/2010/main" val="88676204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Peraltro, sia i </a:t>
            </a:r>
            <a:r>
              <a:rPr lang="it-IT" altLang="it-IT" sz="4000" dirty="0">
                <a:highlight>
                  <a:srgbClr val="FFFF00"/>
                </a:highlight>
              </a:rPr>
              <a:t>programmi di formazione</a:t>
            </a:r>
            <a:r>
              <a:rPr lang="it-IT" altLang="it-IT" sz="4000" dirty="0"/>
              <a:t> dei lavoratori, sia i </a:t>
            </a:r>
            <a:r>
              <a:rPr lang="it-IT" altLang="it-IT" sz="4000" dirty="0">
                <a:highlight>
                  <a:srgbClr val="FFFF00"/>
                </a:highlight>
              </a:rPr>
              <a:t>servizi informativi</a:t>
            </a:r>
            <a:r>
              <a:rPr lang="it-IT" altLang="it-IT" sz="4000" dirty="0"/>
              <a:t> sulle opportunità offerte dal mercato del lavoro possono essere considerati funzionali all’attuazione del diritto al lavoro, non soltanto nella sua dimensione di diritto di libertà, ma anche nella sua dimensione di </a:t>
            </a:r>
            <a:r>
              <a:rPr lang="it-IT" altLang="it-IT" sz="4000" u="sng" dirty="0">
                <a:highlight>
                  <a:srgbClr val="FFFF00"/>
                </a:highlight>
              </a:rPr>
              <a:t>diritto sociale</a:t>
            </a:r>
            <a:r>
              <a:rPr lang="it-IT" altLang="it-IT" sz="4000" dirty="0"/>
              <a:t> (Valente, 2019)</a:t>
            </a:r>
          </a:p>
        </p:txBody>
      </p:sp>
    </p:spTree>
    <p:extLst>
      <p:ext uri="{BB962C8B-B14F-4D97-AF65-F5344CB8AC3E}">
        <p14:creationId xmlns:p14="http://schemas.microsoft.com/office/powerpoint/2010/main" val="36310488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E infatti, sia i programmi di formazione che i servizi di orientamento possono essere ricompresi </a:t>
            </a:r>
            <a:r>
              <a:rPr lang="it-IT" altLang="it-IT" sz="4000" dirty="0">
                <a:highlight>
                  <a:srgbClr val="FFFF00"/>
                </a:highlight>
              </a:rPr>
              <a:t>fra le politiche di intervento c.d. "sul lato dell’offerta"</a:t>
            </a:r>
            <a:r>
              <a:rPr lang="it-IT" altLang="it-IT" sz="4000" dirty="0"/>
              <a:t>, ovvero fra le politiche funzionali a rendere l’offerta di lavoro (più) idonea a cogliere le occasioni offerte dalla domanda di lavoro esistente, favorendo così le dinamiche del mercato del lavoro</a:t>
            </a:r>
          </a:p>
        </p:txBody>
      </p:sp>
    </p:spTree>
    <p:extLst>
      <p:ext uri="{BB962C8B-B14F-4D97-AF65-F5344CB8AC3E}">
        <p14:creationId xmlns:p14="http://schemas.microsoft.com/office/powerpoint/2010/main" val="13831682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Del resto, come prima abbiamo ricordato, può ritenersi che la garanzia del diritto al lavoro non sia affidata soltanto all’art. 4 Cost., ma anche ad altre disposizioni costituzionali, fra le </a:t>
            </a:r>
            <a:r>
              <a:rPr lang="it-IT" altLang="it-IT" sz="4000"/>
              <a:t>quali va </a:t>
            </a:r>
            <a:r>
              <a:rPr lang="it-IT" altLang="it-IT" sz="4000" dirty="0"/>
              <a:t>ricompreso </a:t>
            </a:r>
            <a:r>
              <a:rPr lang="it-IT" sz="4000" dirty="0">
                <a:highlight>
                  <a:srgbClr val="FFFF00"/>
                </a:highlight>
              </a:rPr>
              <a:t>l’art. 35, c. 1, Cost.</a:t>
            </a:r>
            <a:r>
              <a:rPr lang="it-IT" sz="4000" dirty="0"/>
              <a:t>, che prevede l’impegno della Repubblica di curare «la formazione e l’elevazione professionale dei lavoratori» </a:t>
            </a:r>
            <a:endParaRPr lang="it-IT" altLang="it-IT" sz="4000" dirty="0"/>
          </a:p>
        </p:txBody>
      </p:sp>
    </p:spTree>
    <p:extLst>
      <p:ext uri="{BB962C8B-B14F-4D97-AF65-F5344CB8AC3E}">
        <p14:creationId xmlns:p14="http://schemas.microsoft.com/office/powerpoint/2010/main" val="22975340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In tale prospettiva, la scelta di attribuire anche alle Regioni un ruolo attivo nella gestione delle politiche di attivazione del mercato del lavoro si spiega anche con il dichiarato scopo di realizzare una </a:t>
            </a:r>
            <a:r>
              <a:rPr lang="it-IT" altLang="it-IT" sz="4000" dirty="0">
                <a:highlight>
                  <a:srgbClr val="FFFF00"/>
                </a:highlight>
              </a:rPr>
              <a:t>integrazione tra politiche attive del lavoro e politiche in materia di formazione professionale</a:t>
            </a:r>
            <a:r>
              <a:rPr lang="it-IT" altLang="it-IT" sz="4000" dirty="0"/>
              <a:t>, già affidate alle Regioni</a:t>
            </a:r>
            <a:r>
              <a:rPr lang="it-IT" sz="4000" dirty="0"/>
              <a:t> </a:t>
            </a:r>
            <a:endParaRPr lang="it-IT" altLang="it-IT" sz="4000" dirty="0"/>
          </a:p>
        </p:txBody>
      </p:sp>
    </p:spTree>
    <p:extLst>
      <p:ext uri="{BB962C8B-B14F-4D97-AF65-F5344CB8AC3E}">
        <p14:creationId xmlns:p14="http://schemas.microsoft.com/office/powerpoint/2010/main" val="305422517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dirty="0"/>
              <a:t>Ed è significativo che anche </a:t>
            </a:r>
            <a:r>
              <a:rPr lang="it-IT" sz="3600" dirty="0"/>
              <a:t>la Carta dei diritti fondamentali dell’Unione europea, nel Titolo IV, dedicato alla «</a:t>
            </a:r>
            <a:r>
              <a:rPr lang="it-IT" sz="3600" dirty="0">
                <a:highlight>
                  <a:srgbClr val="FFFF00"/>
                </a:highlight>
              </a:rPr>
              <a:t>Solidarietà</a:t>
            </a:r>
            <a:r>
              <a:rPr lang="it-IT" sz="3600" dirty="0"/>
              <a:t>» (e quindi ai diritti sociali), preveda, oltre al «diritto di accesso alle prestazioni di sicurezza sociale e ai servizi sociali che assicurano protezione (…) in caso di perdita del posto di lavoro» (art. 34, par. 1), anche «il diritto di accedere a un </a:t>
            </a:r>
            <a:r>
              <a:rPr lang="it-IT" sz="3600" dirty="0">
                <a:highlight>
                  <a:srgbClr val="FFFF00"/>
                </a:highlight>
              </a:rPr>
              <a:t>servizio di collocamento gratuito</a:t>
            </a:r>
            <a:r>
              <a:rPr lang="it-IT" sz="3600" dirty="0"/>
              <a:t>» (art. 29)</a:t>
            </a:r>
            <a:endParaRPr lang="it-IT" altLang="it-IT" sz="3600" dirty="0"/>
          </a:p>
        </p:txBody>
      </p:sp>
    </p:spTree>
    <p:extLst>
      <p:ext uri="{BB962C8B-B14F-4D97-AF65-F5344CB8AC3E}">
        <p14:creationId xmlns:p14="http://schemas.microsoft.com/office/powerpoint/2010/main" val="7378084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dirty="0"/>
              <a:t>Vanno, inoltre, considerati i </a:t>
            </a:r>
            <a:r>
              <a:rPr lang="it-IT" altLang="it-IT" sz="3600" dirty="0">
                <a:highlight>
                  <a:srgbClr val="FFFF00"/>
                </a:highlight>
              </a:rPr>
              <a:t>principi del </a:t>
            </a:r>
            <a:r>
              <a:rPr lang="it-IT" sz="3600" i="1" dirty="0">
                <a:highlight>
                  <a:srgbClr val="FFFF00"/>
                </a:highlight>
              </a:rPr>
              <a:t>Pilastro europeo dei diritti sociali</a:t>
            </a:r>
            <a:r>
              <a:rPr lang="it-IT" sz="3600" dirty="0"/>
              <a:t>, adottato a </a:t>
            </a:r>
            <a:r>
              <a:rPr lang="it-IT" sz="3600" dirty="0" err="1"/>
              <a:t>Gothenburg</a:t>
            </a:r>
            <a:r>
              <a:rPr lang="it-IT" sz="3600" dirty="0"/>
              <a:t> nel mese di novembre 2017: dal principio 5 ricaviamo la conferma che il modello non è più la </a:t>
            </a:r>
            <a:r>
              <a:rPr lang="it-IT" sz="3600" i="1" dirty="0"/>
              <a:t>flexicurity</a:t>
            </a:r>
            <a:r>
              <a:rPr lang="it-IT" sz="3600" dirty="0"/>
              <a:t> («Vanno prevenuti i rapporti di lavoro che portano a condizioni di lavoro precarie, anche vietando l’abuso dei contratti atipici»), ma quello delle </a:t>
            </a:r>
            <a:r>
              <a:rPr lang="it-IT" sz="3600" dirty="0">
                <a:highlight>
                  <a:srgbClr val="FFFF00"/>
                </a:highlight>
              </a:rPr>
              <a:t>politiche attive nel mercato del lavoro</a:t>
            </a:r>
            <a:endParaRPr lang="it-IT" altLang="it-IT" sz="3600" dirty="0">
              <a:highlight>
                <a:srgbClr val="FFFF00"/>
              </a:highlight>
            </a:endParaRPr>
          </a:p>
        </p:txBody>
      </p:sp>
    </p:spTree>
    <p:extLst>
      <p:ext uri="{BB962C8B-B14F-4D97-AF65-F5344CB8AC3E}">
        <p14:creationId xmlns:p14="http://schemas.microsoft.com/office/powerpoint/2010/main" val="8177095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2800" dirty="0"/>
              <a:t>E infatti, nel Capo I («Pari opportunità e accesso al mercato del lavoro»), il principio</a:t>
            </a:r>
            <a:r>
              <a:rPr lang="it-IT" sz="2800" dirty="0"/>
              <a:t> </a:t>
            </a:r>
            <a:r>
              <a:rPr lang="it-IT" sz="2800" dirty="0">
                <a:highlight>
                  <a:srgbClr val="FFFF00"/>
                </a:highlight>
              </a:rPr>
              <a:t>n. 4 («Sostegno attivo all’occupazione»)</a:t>
            </a:r>
            <a:r>
              <a:rPr lang="it-IT" sz="2800" dirty="0"/>
              <a:t> prevede: «a) </a:t>
            </a:r>
            <a:r>
              <a:rPr lang="it-IT" sz="2800" dirty="0">
                <a:highlight>
                  <a:srgbClr val="FFFF00"/>
                </a:highlight>
              </a:rPr>
              <a:t>Ogni persona ha diritto a un’assistenza tempestiva e su misura per migliorare le prospettive di occupazione</a:t>
            </a:r>
            <a:r>
              <a:rPr lang="it-IT" sz="2800" dirty="0"/>
              <a:t> o di attività autonoma. Ciò include </a:t>
            </a:r>
            <a:r>
              <a:rPr lang="it-IT" sz="2800" dirty="0">
                <a:highlight>
                  <a:srgbClr val="FFFF00"/>
                </a:highlight>
              </a:rPr>
              <a:t>il diritto a ricevere un sostegno per la ricerca di un impiego, la formazione e la riqualificazione</a:t>
            </a:r>
            <a:r>
              <a:rPr lang="it-IT" sz="2800" dirty="0"/>
              <a:t> (…); c) I disoccupati hanno diritto a </a:t>
            </a:r>
            <a:r>
              <a:rPr lang="it-IT" sz="2800" dirty="0">
                <a:highlight>
                  <a:srgbClr val="FFFF00"/>
                </a:highlight>
              </a:rPr>
              <a:t>un sostegno personalizzato, continuo e coerente. I disoccupati di lungo periodo hanno diritto a una valutazione individuale approfondita entro 18 mesi dall’inizio della disoccupazione</a:t>
            </a:r>
            <a:r>
              <a:rPr lang="it-IT" sz="2800" dirty="0"/>
              <a:t>»</a:t>
            </a:r>
            <a:endParaRPr lang="it-IT" altLang="it-IT" sz="2800" dirty="0"/>
          </a:p>
        </p:txBody>
      </p:sp>
    </p:spTree>
    <p:extLst>
      <p:ext uri="{BB962C8B-B14F-4D97-AF65-F5344CB8AC3E}">
        <p14:creationId xmlns:p14="http://schemas.microsoft.com/office/powerpoint/2010/main" val="17370636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3600" dirty="0"/>
              <a:t>Ma va ricordato anche il </a:t>
            </a:r>
            <a:r>
              <a:rPr lang="it-IT" altLang="it-IT" sz="3600" dirty="0">
                <a:highlight>
                  <a:srgbClr val="FFFF00"/>
                </a:highlight>
              </a:rPr>
              <a:t>principio 14 («Reddito minimo»)</a:t>
            </a:r>
            <a:r>
              <a:rPr lang="it-IT" altLang="it-IT" sz="3600" dirty="0"/>
              <a:t> che è nel Capo III («Protezione sociale e inclusione»)</a:t>
            </a:r>
            <a:r>
              <a:rPr lang="it-IT" sz="3600" dirty="0"/>
              <a:t>: «Chiunque non disponga di risorse sufficienti ha diritto a un adeguato reddito minimo che garantisca una vita dignitosa in tutte le fasi della vita e l’accesso a beni e servizi. </a:t>
            </a:r>
            <a:r>
              <a:rPr lang="it-IT" sz="3600" dirty="0">
                <a:highlight>
                  <a:srgbClr val="FFFF00"/>
                </a:highlight>
              </a:rPr>
              <a:t>Per chi può lavorare, il reddito minimo dovrebbe essere combinato con incentivi alla (re)integrazione nel mercato del lavoro</a:t>
            </a:r>
            <a:r>
              <a:rPr lang="it-IT" sz="3600" dirty="0"/>
              <a:t>»</a:t>
            </a:r>
            <a:endParaRPr lang="it-IT" altLang="it-IT" sz="3600" dirty="0"/>
          </a:p>
        </p:txBody>
      </p:sp>
    </p:spTree>
    <p:extLst>
      <p:ext uri="{BB962C8B-B14F-4D97-AF65-F5344CB8AC3E}">
        <p14:creationId xmlns:p14="http://schemas.microsoft.com/office/powerpoint/2010/main" val="35958300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Peraltro, vedremo che le più recenti discipline legislative che hanno dato attuazione ai principi costituzionali consentono di ravvisare in capo ai cittadini «posizioni di vantaggio qualificabili come diritti </a:t>
            </a:r>
            <a:r>
              <a:rPr lang="it-IT" altLang="it-IT" sz="4000" i="1" dirty="0"/>
              <a:t>lato </a:t>
            </a:r>
            <a:r>
              <a:rPr lang="it-IT" altLang="it-IT" sz="4000" i="1" dirty="0" err="1"/>
              <a:t>sensu</a:t>
            </a:r>
            <a:r>
              <a:rPr lang="it-IT" altLang="it-IT" sz="4000" dirty="0"/>
              <a:t> di credito», la cui lesione può giustificare un risarcimento del danno per «perdita di </a:t>
            </a:r>
            <a:r>
              <a:rPr lang="it-IT" altLang="it-IT" sz="4000" i="1" dirty="0"/>
              <a:t>chance</a:t>
            </a:r>
            <a:r>
              <a:rPr lang="it-IT" altLang="it-IT" sz="4000" dirty="0"/>
              <a:t>» (Valente, 2019)</a:t>
            </a:r>
          </a:p>
        </p:txBody>
      </p:sp>
    </p:spTree>
    <p:extLst>
      <p:ext uri="{BB962C8B-B14F-4D97-AF65-F5344CB8AC3E}">
        <p14:creationId xmlns:p14="http://schemas.microsoft.com/office/powerpoint/2010/main" val="5675461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Anche per tale ragione, e nonostante le insufficienze, e le criticità, che pure possono essere ravvisate nelle recenti discipline, la dottrina ha ritenuto di poter «riconoscere che sul terreno dell’attuazione del "diritto al lavoro" previsto dall’art. 4 cost. </a:t>
            </a:r>
            <a:r>
              <a:rPr lang="it-IT" altLang="it-IT" sz="4000" dirty="0">
                <a:highlight>
                  <a:srgbClr val="FFFF00"/>
                </a:highlight>
              </a:rPr>
              <a:t>non siamo più all’anno zero</a:t>
            </a:r>
            <a:r>
              <a:rPr lang="it-IT" altLang="it-IT" sz="4000" dirty="0"/>
              <a:t>» (Valente, 2019)</a:t>
            </a:r>
          </a:p>
        </p:txBody>
      </p:sp>
    </p:spTree>
    <p:extLst>
      <p:ext uri="{BB962C8B-B14F-4D97-AF65-F5344CB8AC3E}">
        <p14:creationId xmlns:p14="http://schemas.microsoft.com/office/powerpoint/2010/main" val="1430716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5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In tale prospettiva, la Costituzione repubblicana </a:t>
            </a:r>
            <a:r>
              <a:rPr lang="it-IT" sz="4000" dirty="0"/>
              <a:t>ha riconosciuto l’ulteriore nucleo di valore della </a:t>
            </a:r>
            <a:r>
              <a:rPr lang="it-IT" sz="4000" u="sng" dirty="0">
                <a:highlight>
                  <a:srgbClr val="FFFF00"/>
                </a:highlight>
              </a:rPr>
              <a:t>liberazione dal bisogno</a:t>
            </a:r>
            <a:r>
              <a:rPr lang="it-IT" sz="4000" dirty="0"/>
              <a:t> (P. Olivelli, 1988), quale necessario presupposto di una </a:t>
            </a:r>
            <a:r>
              <a:rPr lang="it-IT" sz="4000" dirty="0">
                <a:highlight>
                  <a:srgbClr val="FFFF00"/>
                </a:highlight>
              </a:rPr>
              <a:t>concreta possibilità</a:t>
            </a:r>
            <a:r>
              <a:rPr lang="it-IT" sz="4000" dirty="0"/>
              <a:t> sia del pieno sviluppo della persona umana che della partecipazione attiva alla vita della comunità</a:t>
            </a:r>
            <a:r>
              <a:rPr lang="it-IT" altLang="it-IT" sz="4000" dirty="0"/>
              <a:t> (</a:t>
            </a:r>
            <a:r>
              <a:rPr lang="it-IT" altLang="it-IT" sz="4000" dirty="0" err="1"/>
              <a:t>Montuschi</a:t>
            </a:r>
            <a:r>
              <a:rPr lang="it-IT" altLang="it-IT" sz="4000" dirty="0"/>
              <a:t>, 1967)</a:t>
            </a:r>
          </a:p>
        </p:txBody>
      </p:sp>
    </p:spTree>
    <p:extLst>
      <p:ext uri="{BB962C8B-B14F-4D97-AF65-F5344CB8AC3E}">
        <p14:creationId xmlns:p14="http://schemas.microsoft.com/office/powerpoint/2010/main" val="1640941055"/>
      </p:ext>
    </p:extLst>
  </p:cSld>
  <p:clrMapOvr>
    <a:masterClrMapping/>
  </p:clrMapOvr>
</p:sld>
</file>

<file path=ppt/theme/theme1.xml><?xml version="1.0" encoding="utf-8"?>
<a:theme xmlns:a="http://schemas.openxmlformats.org/drawingml/2006/main" name="Ritaglio">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TM10001105[[fn=Ritaglio]]</Template>
  <TotalTime>7040</TotalTime>
  <Words>7368</Words>
  <Application>Microsoft Office PowerPoint</Application>
  <PresentationFormat>Widescreen</PresentationFormat>
  <Paragraphs>182</Paragraphs>
  <Slides>89</Slides>
  <Notes>0</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89</vt:i4>
      </vt:variant>
    </vt:vector>
  </HeadingPairs>
  <TitlesOfParts>
    <vt:vector size="91" baseType="lpstr">
      <vt:lpstr>Franklin Gothic Book</vt:lpstr>
      <vt:lpstr>Ritaglio</vt:lpstr>
      <vt:lpstr>Università degli studi di MACERATA Dipartimento di giurisprudenza Scuola di specializzazione in diritto sindacale,  del lavoro e della previdenza sociale </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lpstr>Diritto del lavoro – lezione del 5 maggio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dc:title>
  <dc:creator>Simone</dc:creator>
  <cp:lastModifiedBy>Simone Pietro  Emiliani</cp:lastModifiedBy>
  <cp:revision>735</cp:revision>
  <dcterms:created xsi:type="dcterms:W3CDTF">2021-11-04T15:15:02Z</dcterms:created>
  <dcterms:modified xsi:type="dcterms:W3CDTF">2023-05-09T05:13:20Z</dcterms:modified>
</cp:coreProperties>
</file>