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504" r:id="rId3"/>
    <p:sldId id="503" r:id="rId4"/>
    <p:sldId id="599" r:id="rId5"/>
    <p:sldId id="506" r:id="rId6"/>
    <p:sldId id="563" r:id="rId7"/>
    <p:sldId id="553" r:id="rId8"/>
    <p:sldId id="589" r:id="rId9"/>
    <p:sldId id="588" r:id="rId10"/>
    <p:sldId id="586" r:id="rId11"/>
    <p:sldId id="600" r:id="rId12"/>
    <p:sldId id="562" r:id="rId13"/>
    <p:sldId id="561" r:id="rId14"/>
    <p:sldId id="556" r:id="rId15"/>
    <p:sldId id="583" r:id="rId16"/>
    <p:sldId id="585" r:id="rId17"/>
    <p:sldId id="584" r:id="rId18"/>
    <p:sldId id="554" r:id="rId19"/>
    <p:sldId id="715" r:id="rId20"/>
    <p:sldId id="529" r:id="rId21"/>
    <p:sldId id="550" r:id="rId22"/>
    <p:sldId id="590" r:id="rId23"/>
    <p:sldId id="551" r:id="rId24"/>
    <p:sldId id="594" r:id="rId25"/>
    <p:sldId id="598" r:id="rId26"/>
    <p:sldId id="688" r:id="rId27"/>
    <p:sldId id="686" r:id="rId28"/>
    <p:sldId id="685" r:id="rId29"/>
    <p:sldId id="596" r:id="rId30"/>
    <p:sldId id="595" r:id="rId31"/>
    <p:sldId id="606" r:id="rId32"/>
    <p:sldId id="607" r:id="rId33"/>
    <p:sldId id="608" r:id="rId34"/>
    <p:sldId id="611" r:id="rId35"/>
    <p:sldId id="612" r:id="rId36"/>
    <p:sldId id="692" r:id="rId37"/>
    <p:sldId id="693" r:id="rId38"/>
    <p:sldId id="613" r:id="rId39"/>
    <p:sldId id="617" r:id="rId40"/>
    <p:sldId id="614" r:id="rId41"/>
    <p:sldId id="615" r:id="rId42"/>
    <p:sldId id="593" r:id="rId43"/>
    <p:sldId id="568" r:id="rId44"/>
    <p:sldId id="569" r:id="rId45"/>
    <p:sldId id="689" r:id="rId46"/>
    <p:sldId id="567" r:id="rId47"/>
    <p:sldId id="570" r:id="rId48"/>
    <p:sldId id="572" r:id="rId49"/>
    <p:sldId id="573" r:id="rId50"/>
    <p:sldId id="574" r:id="rId51"/>
    <p:sldId id="591" r:id="rId52"/>
    <p:sldId id="592" r:id="rId53"/>
    <p:sldId id="560" r:id="rId54"/>
    <p:sldId id="571" r:id="rId55"/>
    <p:sldId id="575" r:id="rId56"/>
    <p:sldId id="559" r:id="rId57"/>
    <p:sldId id="619" r:id="rId58"/>
    <p:sldId id="620" r:id="rId59"/>
    <p:sldId id="618" r:id="rId60"/>
    <p:sldId id="656" r:id="rId61"/>
    <p:sldId id="625" r:id="rId62"/>
    <p:sldId id="564" r:id="rId63"/>
    <p:sldId id="623" r:id="rId64"/>
    <p:sldId id="622" r:id="rId65"/>
    <p:sldId id="621" r:id="rId66"/>
    <p:sldId id="626" r:id="rId67"/>
    <p:sldId id="624" r:id="rId68"/>
    <p:sldId id="630" r:id="rId69"/>
    <p:sldId id="631" r:id="rId70"/>
    <p:sldId id="632" r:id="rId71"/>
    <p:sldId id="642" r:id="rId72"/>
    <p:sldId id="633" r:id="rId73"/>
    <p:sldId id="634" r:id="rId74"/>
    <p:sldId id="558" r:id="rId75"/>
    <p:sldId id="577" r:id="rId76"/>
    <p:sldId id="580" r:id="rId77"/>
    <p:sldId id="666" r:id="rId78"/>
    <p:sldId id="637" r:id="rId79"/>
    <p:sldId id="638" r:id="rId80"/>
    <p:sldId id="641" r:id="rId81"/>
    <p:sldId id="684" r:id="rId82"/>
    <p:sldId id="640" r:id="rId83"/>
    <p:sldId id="639" r:id="rId84"/>
    <p:sldId id="646" r:id="rId85"/>
    <p:sldId id="677" r:id="rId86"/>
    <p:sldId id="644" r:id="rId87"/>
    <p:sldId id="647" r:id="rId88"/>
    <p:sldId id="645" r:id="rId89"/>
    <p:sldId id="648" r:id="rId90"/>
    <p:sldId id="651" r:id="rId91"/>
    <p:sldId id="658" r:id="rId92"/>
    <p:sldId id="649" r:id="rId93"/>
    <p:sldId id="650" r:id="rId94"/>
    <p:sldId id="653" r:id="rId95"/>
    <p:sldId id="654" r:id="rId96"/>
    <p:sldId id="655" r:id="rId97"/>
    <p:sldId id="657" r:id="rId98"/>
    <p:sldId id="659" r:id="rId99"/>
    <p:sldId id="660" r:id="rId100"/>
    <p:sldId id="661" r:id="rId101"/>
    <p:sldId id="662" r:id="rId102"/>
    <p:sldId id="663" r:id="rId103"/>
    <p:sldId id="664" r:id="rId104"/>
    <p:sldId id="667" r:id="rId105"/>
    <p:sldId id="719" r:id="rId106"/>
    <p:sldId id="722" r:id="rId107"/>
    <p:sldId id="720" r:id="rId108"/>
    <p:sldId id="721" r:id="rId109"/>
    <p:sldId id="668" r:id="rId110"/>
    <p:sldId id="669" r:id="rId111"/>
    <p:sldId id="670" r:id="rId112"/>
    <p:sldId id="672" r:id="rId113"/>
    <p:sldId id="694" r:id="rId114"/>
    <p:sldId id="678" r:id="rId115"/>
    <p:sldId id="710" r:id="rId116"/>
    <p:sldId id="681" r:id="rId117"/>
    <p:sldId id="714" r:id="rId118"/>
    <p:sldId id="682" r:id="rId119"/>
    <p:sldId id="679" r:id="rId120"/>
    <p:sldId id="680" r:id="rId121"/>
    <p:sldId id="711" r:id="rId122"/>
    <p:sldId id="717" r:id="rId123"/>
    <p:sldId id="673" r:id="rId124"/>
    <p:sldId id="723" r:id="rId125"/>
    <p:sldId id="726" r:id="rId126"/>
    <p:sldId id="724" r:id="rId127"/>
    <p:sldId id="727" r:id="rId128"/>
    <p:sldId id="728" r:id="rId129"/>
    <p:sldId id="725" r:id="rId130"/>
    <p:sldId id="729" r:id="rId131"/>
    <p:sldId id="674" r:id="rId132"/>
    <p:sldId id="690" r:id="rId133"/>
    <p:sldId id="691" r:id="rId134"/>
    <p:sldId id="698" r:id="rId135"/>
    <p:sldId id="675" r:id="rId136"/>
    <p:sldId id="676" r:id="rId137"/>
    <p:sldId id="697" r:id="rId138"/>
    <p:sldId id="695" r:id="rId139"/>
    <p:sldId id="696" r:id="rId140"/>
    <p:sldId id="707" r:id="rId141"/>
    <p:sldId id="699" r:id="rId142"/>
    <p:sldId id="718" r:id="rId143"/>
    <p:sldId id="700" r:id="rId144"/>
    <p:sldId id="716" r:id="rId145"/>
    <p:sldId id="701" r:id="rId146"/>
    <p:sldId id="604" r:id="rId147"/>
    <p:sldId id="706" r:id="rId148"/>
    <p:sldId id="703" r:id="rId149"/>
    <p:sldId id="704" r:id="rId150"/>
    <p:sldId id="705" r:id="rId151"/>
    <p:sldId id="702" r:id="rId152"/>
    <p:sldId id="713" r:id="rId153"/>
    <p:sldId id="712" r:id="rId154"/>
    <p:sldId id="730" r:id="rId1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slide" Target="slides/slide15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5/26/2023</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‹N›</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5/26/2023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5/26/2023</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5/26/2023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5/26/2023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5/26/2023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5/26/2023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it-IT"/>
              <a:t>Fare clic per modificare lo stile del titolo dello schema</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5/26/2023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dirty="0"/>
              <a:t>Fare clic sull'icona per inserire un'immagine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5/26/2023</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‹N›</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5/26/2023</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‹N›</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E811D1-1557-4507-B942-7382233AF792}"/>
              </a:ext>
            </a:extLst>
          </p:cNvPr>
          <p:cNvSpPr>
            <a:spLocks noGrp="1"/>
          </p:cNvSpPr>
          <p:nvPr>
            <p:ph type="ctrTitle"/>
          </p:nvPr>
        </p:nvSpPr>
        <p:spPr/>
        <p:txBody>
          <a:bodyPr/>
          <a:lstStyle/>
          <a:p>
            <a:r>
              <a:rPr lang="it-IT" sz="2800" dirty="0"/>
              <a:t>Università degli studi di MACERATA</a:t>
            </a:r>
            <a:br>
              <a:rPr lang="it-IT" sz="2800" dirty="0"/>
            </a:br>
            <a:r>
              <a:rPr lang="it-IT" sz="3200" dirty="0"/>
              <a:t>Dipartimento di giurisprudenza</a:t>
            </a:r>
            <a:br>
              <a:rPr lang="it-IT" sz="2800" dirty="0"/>
            </a:br>
            <a:r>
              <a:rPr lang="it-IT" sz="2600" dirty="0"/>
              <a:t>Scuola di specializzazione in diritto sindacale, </a:t>
            </a:r>
            <a:br>
              <a:rPr lang="it-IT" sz="2600" dirty="0"/>
            </a:br>
            <a:r>
              <a:rPr lang="it-IT" sz="2600" dirty="0"/>
              <a:t>del lavoro e della previdenza sociale</a:t>
            </a:r>
            <a:br>
              <a:rPr lang="it-IT" sz="2600" dirty="0"/>
            </a:br>
            <a:endParaRPr lang="it-IT" sz="2600" dirty="0"/>
          </a:p>
        </p:txBody>
      </p:sp>
      <p:sp>
        <p:nvSpPr>
          <p:cNvPr id="3" name="Sottotitolo 2">
            <a:extLst>
              <a:ext uri="{FF2B5EF4-FFF2-40B4-BE49-F238E27FC236}">
                <a16:creationId xmlns:a16="http://schemas.microsoft.com/office/drawing/2014/main" id="{3732C40B-D416-404C-9C53-AACB0366C34F}"/>
              </a:ext>
            </a:extLst>
          </p:cNvPr>
          <p:cNvSpPr>
            <a:spLocks noGrp="1"/>
          </p:cNvSpPr>
          <p:nvPr>
            <p:ph type="subTitle" idx="1"/>
          </p:nvPr>
        </p:nvSpPr>
        <p:spPr/>
        <p:txBody>
          <a:bodyPr/>
          <a:lstStyle/>
          <a:p>
            <a:r>
              <a:rPr lang="it-IT" dirty="0"/>
              <a:t>Lezione del 26 maggio 2023</a:t>
            </a:r>
          </a:p>
        </p:txBody>
      </p:sp>
    </p:spTree>
    <p:extLst>
      <p:ext uri="{BB962C8B-B14F-4D97-AF65-F5344CB8AC3E}">
        <p14:creationId xmlns:p14="http://schemas.microsoft.com/office/powerpoint/2010/main" val="3601223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In tal senso, </a:t>
            </a:r>
            <a:r>
              <a:rPr lang="it-IT" altLang="it-IT" sz="3600" dirty="0">
                <a:highlight>
                  <a:srgbClr val="FFFF00"/>
                </a:highlight>
              </a:rPr>
              <a:t>il riferimento alla "equità"</a:t>
            </a:r>
            <a:r>
              <a:rPr lang="it-IT" altLang="it-IT" sz="3600" dirty="0"/>
              <a:t> esprimeva l’intenzione del legislatore del 2012 di superare in una "prospettiva di universalizzazione" l’assetto binario a quel momento vigente, «</a:t>
            </a:r>
            <a:r>
              <a:rPr lang="it-IT" altLang="it-IT" sz="3600" dirty="0">
                <a:highlight>
                  <a:srgbClr val="FFFF00"/>
                </a:highlight>
              </a:rPr>
              <a:t>eliminando la disparità</a:t>
            </a:r>
            <a:r>
              <a:rPr lang="it-IT" altLang="it-IT" sz="3600" dirty="0"/>
              <a:t>», sia sotto il profilo del </a:t>
            </a:r>
            <a:r>
              <a:rPr lang="it-IT" altLang="it-IT" sz="3600" i="1" dirty="0"/>
              <a:t>quantum</a:t>
            </a:r>
            <a:r>
              <a:rPr lang="it-IT" altLang="it-IT" sz="3600" dirty="0"/>
              <a:t> che della durata, «tra gli aventi diritto al trattamento privilegiato di mobilità e i tutelati con la sola indennità di disoccupazione ordinaria» (</a:t>
            </a:r>
            <a:r>
              <a:rPr lang="it-IT" altLang="it-IT" sz="3600" dirty="0" err="1"/>
              <a:t>Bozzao</a:t>
            </a:r>
            <a:r>
              <a:rPr lang="it-IT" altLang="it-IT" sz="3600" dirty="0"/>
              <a:t>, 2013)</a:t>
            </a:r>
            <a:endParaRPr lang="it-IT" altLang="it-IT" sz="3600" u="sng" dirty="0">
              <a:highlight>
                <a:srgbClr val="FFFF00"/>
              </a:highlight>
            </a:endParaRPr>
          </a:p>
        </p:txBody>
      </p:sp>
    </p:spTree>
    <p:extLst>
      <p:ext uri="{BB962C8B-B14F-4D97-AF65-F5344CB8AC3E}">
        <p14:creationId xmlns:p14="http://schemas.microsoft.com/office/powerpoint/2010/main" val="42062650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000" dirty="0"/>
              <a:t>Nel «Preambolo» del d.lgs. n. 22/2015 è stata quindi ribadita </a:t>
            </a:r>
            <a:r>
              <a:rPr lang="it-IT" altLang="it-IT" sz="3000" u="sng" dirty="0">
                <a:highlight>
                  <a:srgbClr val="FFFF00"/>
                </a:highlight>
              </a:rPr>
              <a:t>la scelta di garantire la funzione ‘transizionale’</a:t>
            </a:r>
            <a:r>
              <a:rPr lang="it-IT" altLang="it-IT" sz="3000" dirty="0"/>
              <a:t> delle tutele reddituali "esterne" al rapporto di lavoro, dando atto dell’esigenza, indicata dalla legge delega, di procedere «</a:t>
            </a:r>
            <a:r>
              <a:rPr lang="it-IT" sz="3000" dirty="0"/>
              <a:t>al riordino della normativa in materia di ammortizzatori sociali» attraverso una disciplina idonea a perseguire il </a:t>
            </a:r>
            <a:r>
              <a:rPr lang="it-IT" sz="3000" u="sng" dirty="0">
                <a:highlight>
                  <a:srgbClr val="FFFF00"/>
                </a:highlight>
              </a:rPr>
              <a:t>duplice «scopo</a:t>
            </a:r>
            <a:r>
              <a:rPr lang="it-IT" sz="3000" dirty="0">
                <a:highlight>
                  <a:srgbClr val="FFFF00"/>
                </a:highlight>
              </a:rPr>
              <a:t> di assicurare, in caso di disoccupazione involontaria, tutele uniformi</a:t>
            </a:r>
            <a:r>
              <a:rPr lang="it-IT" sz="3000" dirty="0"/>
              <a:t> e legate alla storia contributiva dei lavoratori» e «di </a:t>
            </a:r>
            <a:r>
              <a:rPr lang="it-IT" sz="3000" dirty="0">
                <a:highlight>
                  <a:srgbClr val="FFFF00"/>
                </a:highlight>
              </a:rPr>
              <a:t>favorire il coinvolgimento attivo</a:t>
            </a:r>
            <a:r>
              <a:rPr lang="it-IT" sz="3000" dirty="0"/>
              <a:t> di quanti siano espulsi dal mercato del lavoro»</a:t>
            </a:r>
            <a:endParaRPr lang="fr-FR" altLang="it-IT" sz="3000" i="1" u="sng" dirty="0">
              <a:highlight>
                <a:srgbClr val="FFFF00"/>
              </a:highlight>
            </a:endParaRPr>
          </a:p>
        </p:txBody>
      </p:sp>
    </p:spTree>
    <p:extLst>
      <p:ext uri="{BB962C8B-B14F-4D97-AF65-F5344CB8AC3E}">
        <p14:creationId xmlns:p14="http://schemas.microsoft.com/office/powerpoint/2010/main" val="215649997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È, quindi, in tale prospettiva che </a:t>
            </a:r>
            <a:r>
              <a:rPr lang="it-IT" altLang="it-IT" sz="3200" dirty="0">
                <a:highlight>
                  <a:srgbClr val="FFFF00"/>
                </a:highlight>
              </a:rPr>
              <a:t>il d.lgs. n. 22/2015 ha </a:t>
            </a:r>
            <a:r>
              <a:rPr lang="it-IT" altLang="it-IT" sz="3200" u="sng" dirty="0">
                <a:highlight>
                  <a:srgbClr val="FFFF00"/>
                </a:highlight>
              </a:rPr>
              <a:t>istituito la </a:t>
            </a:r>
            <a:r>
              <a:rPr lang="it-IT" sz="3200" u="sng" dirty="0">
                <a:highlight>
                  <a:srgbClr val="FFFF00"/>
                </a:highlight>
              </a:rPr>
              <a:t>«Nuova prestazione di Assicurazione Sociale per l’Impiego (</a:t>
            </a:r>
            <a:r>
              <a:rPr lang="it-IT" sz="3200" u="sng" dirty="0" err="1">
                <a:highlight>
                  <a:srgbClr val="FFFF00"/>
                </a:highlight>
              </a:rPr>
              <a:t>NASpI</a:t>
            </a:r>
            <a:r>
              <a:rPr lang="it-IT" sz="3200" u="sng" dirty="0">
                <a:highlight>
                  <a:srgbClr val="FFFF00"/>
                </a:highlight>
              </a:rPr>
              <a:t>)»</a:t>
            </a:r>
            <a:r>
              <a:rPr lang="it-IT" sz="3200" dirty="0"/>
              <a:t>, «avente la funzione di fornire una </a:t>
            </a:r>
            <a:r>
              <a:rPr lang="it-IT" sz="3200" dirty="0">
                <a:highlight>
                  <a:srgbClr val="FFFF00"/>
                </a:highlight>
              </a:rPr>
              <a:t>tutela di sostegno al reddito ai lavoratori</a:t>
            </a:r>
            <a:r>
              <a:rPr lang="it-IT" sz="3200" dirty="0"/>
              <a:t> con rapporto di lavoro subordinato </a:t>
            </a:r>
            <a:r>
              <a:rPr lang="it-IT" sz="3200" dirty="0">
                <a:highlight>
                  <a:srgbClr val="FFFF00"/>
                </a:highlight>
              </a:rPr>
              <a:t>che abbiano perduto involontariamente la propria occupazione</a:t>
            </a:r>
            <a:r>
              <a:rPr lang="it-IT" sz="3200" dirty="0"/>
              <a:t>» e che, a tal fine, ha sostituito «le prestazioni di </a:t>
            </a:r>
            <a:r>
              <a:rPr lang="it-IT" sz="3200" dirty="0" err="1"/>
              <a:t>ASpI</a:t>
            </a:r>
            <a:r>
              <a:rPr lang="it-IT" sz="3200" dirty="0"/>
              <a:t> e mini-</a:t>
            </a:r>
            <a:r>
              <a:rPr lang="it-IT" sz="3200" dirty="0" err="1"/>
              <a:t>ASpI</a:t>
            </a:r>
            <a:r>
              <a:rPr lang="it-IT" sz="3200" dirty="0"/>
              <a:t> introdotte dall’articolo 2 della legge n. 92 del 2012, con riferimento agli eventi di disoccupazione verificatisi </a:t>
            </a:r>
            <a:r>
              <a:rPr lang="it-IT" sz="3200" dirty="0">
                <a:highlight>
                  <a:srgbClr val="FFFF00"/>
                </a:highlight>
              </a:rPr>
              <a:t>dal 1° maggio 2015</a:t>
            </a:r>
            <a:r>
              <a:rPr lang="it-IT" sz="3200" dirty="0"/>
              <a:t>» (art. 1)</a:t>
            </a:r>
            <a:endParaRPr lang="fr-FR" altLang="it-IT" sz="3200" i="1" u="sng" dirty="0">
              <a:highlight>
                <a:srgbClr val="FFFF00"/>
              </a:highlight>
            </a:endParaRPr>
          </a:p>
        </p:txBody>
      </p:sp>
    </p:spTree>
    <p:extLst>
      <p:ext uri="{BB962C8B-B14F-4D97-AF65-F5344CB8AC3E}">
        <p14:creationId xmlns:p14="http://schemas.microsoft.com/office/powerpoint/2010/main" val="223386760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750" dirty="0"/>
              <a:t>La dottrina ha segnalato che il legislatore delegato, nel dettare la disciplina del nuovo strumento di tutela, «ha seguito le linee guida assegnategli </a:t>
            </a:r>
            <a:r>
              <a:rPr lang="it-IT" altLang="it-IT" sz="3750" dirty="0">
                <a:highlight>
                  <a:srgbClr val="FFFF00"/>
                </a:highlight>
              </a:rPr>
              <a:t>senza stabilire una netta soluzione di continuità con il passato</a:t>
            </a:r>
            <a:r>
              <a:rPr lang="it-IT" altLang="it-IT" sz="3750" dirty="0"/>
              <a:t>» (Parisella, 2018). Ciò trova conferma anche nell’</a:t>
            </a:r>
            <a:r>
              <a:rPr lang="it-IT" altLang="it-IT" sz="3750" u="sng" dirty="0">
                <a:highlight>
                  <a:srgbClr val="FFFF00"/>
                </a:highlight>
              </a:rPr>
              <a:t>art. 14 d.lgs. n. 22/2015</a:t>
            </a:r>
            <a:r>
              <a:rPr lang="it-IT" altLang="it-IT" sz="3750" dirty="0"/>
              <a:t>, che stabilisce: </a:t>
            </a:r>
            <a:r>
              <a:rPr lang="it-IT" altLang="it-IT" sz="3750" dirty="0">
                <a:highlight>
                  <a:srgbClr val="FFFF00"/>
                </a:highlight>
              </a:rPr>
              <a:t>«</a:t>
            </a:r>
            <a:r>
              <a:rPr lang="it-IT" sz="3750" dirty="0">
                <a:highlight>
                  <a:srgbClr val="FFFF00"/>
                </a:highlight>
              </a:rPr>
              <a:t>Alla </a:t>
            </a:r>
            <a:r>
              <a:rPr lang="it-IT" sz="3750" dirty="0" err="1">
                <a:highlight>
                  <a:srgbClr val="FFFF00"/>
                </a:highlight>
              </a:rPr>
              <a:t>NASpI</a:t>
            </a:r>
            <a:r>
              <a:rPr lang="it-IT" sz="3750" dirty="0">
                <a:highlight>
                  <a:srgbClr val="FFFF00"/>
                </a:highlight>
              </a:rPr>
              <a:t> si applicano le disposizioni in materia di </a:t>
            </a:r>
            <a:r>
              <a:rPr lang="it-IT" sz="3750" dirty="0" err="1">
                <a:highlight>
                  <a:srgbClr val="FFFF00"/>
                </a:highlight>
              </a:rPr>
              <a:t>ASpI</a:t>
            </a:r>
            <a:r>
              <a:rPr lang="it-IT" sz="3750" dirty="0">
                <a:highlight>
                  <a:srgbClr val="FFFF00"/>
                </a:highlight>
              </a:rPr>
              <a:t> in quanto compatibili»</a:t>
            </a:r>
            <a:endParaRPr lang="fr-FR" altLang="it-IT" sz="3750" i="1" u="sng" dirty="0">
              <a:highlight>
                <a:srgbClr val="FFFF00"/>
              </a:highlight>
            </a:endParaRPr>
          </a:p>
        </p:txBody>
      </p:sp>
    </p:spTree>
    <p:extLst>
      <p:ext uri="{BB962C8B-B14F-4D97-AF65-F5344CB8AC3E}">
        <p14:creationId xmlns:p14="http://schemas.microsoft.com/office/powerpoint/2010/main" val="39922063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In continuità con la disciplina dell’Aspi, e quindi al fine di confermare la ‘</a:t>
            </a:r>
            <a:r>
              <a:rPr lang="it-IT" altLang="it-IT" sz="3200" u="sng" dirty="0">
                <a:highlight>
                  <a:srgbClr val="FFFF00"/>
                </a:highlight>
              </a:rPr>
              <a:t>universalizzazione</a:t>
            </a:r>
            <a:r>
              <a:rPr lang="it-IT" altLang="it-IT" sz="3200" dirty="0"/>
              <a:t>’ della tutela economica "della" disoccupazione, l’art. 2 d.lgs. n. 22/2015 ha stabilito che «</a:t>
            </a:r>
            <a:r>
              <a:rPr lang="it-IT" sz="3200" dirty="0">
                <a:highlight>
                  <a:srgbClr val="FFFF00"/>
                </a:highlight>
              </a:rPr>
              <a:t>Sono destinatari della </a:t>
            </a:r>
            <a:r>
              <a:rPr lang="it-IT" sz="3200" dirty="0" err="1">
                <a:highlight>
                  <a:srgbClr val="FFFF00"/>
                </a:highlight>
              </a:rPr>
              <a:t>NASpI</a:t>
            </a:r>
            <a:r>
              <a:rPr lang="it-IT" sz="3200" dirty="0">
                <a:highlight>
                  <a:srgbClr val="FFFF00"/>
                </a:highlight>
              </a:rPr>
              <a:t> i lavoratori dipendenti con esclusione dei dipendenti a tempo indeterminato delle pubbliche amministrazioni</a:t>
            </a:r>
            <a:r>
              <a:rPr lang="it-IT" sz="3200" dirty="0"/>
              <a:t> di cui all’articolo 1, comma 2, del decreto legislativo 30 marzo 2001, n. 165 (…), </a:t>
            </a:r>
            <a:r>
              <a:rPr lang="it-IT" sz="3200" dirty="0">
                <a:highlight>
                  <a:srgbClr val="FFFF00"/>
                </a:highlight>
              </a:rPr>
              <a:t>nonché degli operai agricoli a tempo determinato o indeterminato</a:t>
            </a:r>
            <a:r>
              <a:rPr lang="it-IT" sz="3200" dirty="0"/>
              <a:t> (…)»</a:t>
            </a:r>
            <a:endParaRPr lang="fr-FR" altLang="it-IT" sz="3200" i="1" u="sng" dirty="0">
              <a:highlight>
                <a:srgbClr val="FFFF00"/>
              </a:highlight>
            </a:endParaRPr>
          </a:p>
        </p:txBody>
      </p:sp>
    </p:spTree>
    <p:extLst>
      <p:ext uri="{BB962C8B-B14F-4D97-AF65-F5344CB8AC3E}">
        <p14:creationId xmlns:p14="http://schemas.microsoft.com/office/powerpoint/2010/main" val="342996471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50" dirty="0"/>
              <a:t>L’art. 2 d.lgs. n. 22/2015 </a:t>
            </a:r>
            <a:r>
              <a:rPr lang="it-IT" sz="3450" dirty="0"/>
              <a:t>è stato integrato dall’art. 1, c. 221, lett. a), l. 30 dicembre 2021, n. 234, che ha aggiunto un ultimo periodo: «A decorrere dal 1° gennaio 2022 </a:t>
            </a:r>
            <a:r>
              <a:rPr lang="it-IT" sz="3450" dirty="0">
                <a:highlight>
                  <a:srgbClr val="FFFF00"/>
                </a:highlight>
              </a:rPr>
              <a:t>sono destinatari della </a:t>
            </a:r>
            <a:r>
              <a:rPr lang="it-IT" sz="3450" dirty="0" err="1">
                <a:highlight>
                  <a:srgbClr val="FFFF00"/>
                </a:highlight>
              </a:rPr>
              <a:t>NASpI</a:t>
            </a:r>
            <a:r>
              <a:rPr lang="it-IT" sz="3450" dirty="0">
                <a:highlight>
                  <a:srgbClr val="FFFF00"/>
                </a:highlight>
              </a:rPr>
              <a:t> anche gli operai agricoli a tempo indeterminato delle cooperative e loro consorzi che trasformano, manipolano e commercializzano prodotti agricoli e zootecnici prevalentemente propri o conferiti dai loro soci</a:t>
            </a:r>
            <a:r>
              <a:rPr lang="it-IT" sz="3450" dirty="0"/>
              <a:t>, di cui alla legge 15 giugno 1984, n. 240»</a:t>
            </a:r>
            <a:endParaRPr lang="fr-FR" altLang="it-IT" sz="3450" i="1" u="sng" dirty="0">
              <a:highlight>
                <a:srgbClr val="FFFF00"/>
              </a:highlight>
            </a:endParaRPr>
          </a:p>
        </p:txBody>
      </p:sp>
    </p:spTree>
    <p:extLst>
      <p:ext uri="{BB962C8B-B14F-4D97-AF65-F5344CB8AC3E}">
        <p14:creationId xmlns:p14="http://schemas.microsoft.com/office/powerpoint/2010/main" val="159907542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2900" dirty="0"/>
              <a:t>Peraltro, occorre tenere conto sia dell’</a:t>
            </a:r>
            <a:r>
              <a:rPr lang="it-IT" sz="2900" dirty="0">
                <a:highlight>
                  <a:srgbClr val="FFFF00"/>
                </a:highlight>
              </a:rPr>
              <a:t>art. 13</a:t>
            </a:r>
            <a:r>
              <a:rPr lang="it-IT" sz="2900" dirty="0"/>
              <a:t> d.lgs. n. 22/2015 («Per i </a:t>
            </a:r>
            <a:r>
              <a:rPr lang="it-IT" sz="2900" dirty="0">
                <a:highlight>
                  <a:srgbClr val="FFFF00"/>
                </a:highlight>
              </a:rPr>
              <a:t>soci lavoratori delle cooperative</a:t>
            </a:r>
            <a:r>
              <a:rPr lang="it-IT" sz="2900" dirty="0"/>
              <a:t> di cui al decreto del Presidente della Repubblica 30 aprile 1970, n. 602, e per il </a:t>
            </a:r>
            <a:r>
              <a:rPr lang="it-IT" sz="2900" dirty="0">
                <a:highlight>
                  <a:srgbClr val="FFFF00"/>
                </a:highlight>
              </a:rPr>
              <a:t>personale artistico con rapporto di lavoro subordinato</a:t>
            </a:r>
            <a:r>
              <a:rPr lang="it-IT" sz="2900" dirty="0"/>
              <a:t>, a decorrere dal 1° maggio 2015 la </a:t>
            </a:r>
            <a:r>
              <a:rPr lang="it-IT" sz="2900" dirty="0" err="1"/>
              <a:t>NASpI</a:t>
            </a:r>
            <a:r>
              <a:rPr lang="it-IT" sz="2900" dirty="0"/>
              <a:t> è corrisposta nella misura di cui all’articolo 4», che conferma l’estensione del trattamento per tali categorie), sia dell’</a:t>
            </a:r>
            <a:r>
              <a:rPr lang="it-IT" sz="2900" dirty="0">
                <a:highlight>
                  <a:srgbClr val="FFFF00"/>
                </a:highlight>
              </a:rPr>
              <a:t>art. 9, c. 3</a:t>
            </a:r>
            <a:r>
              <a:rPr lang="it-IT" sz="2900" dirty="0"/>
              <a:t>, d.lgs. n. 22/2015, che conferma l’inclusione fra i soggetti protetti anche dei lavoratori che intrattengono due o più rapporti di lavoro </a:t>
            </a:r>
            <a:r>
              <a:rPr lang="it-IT" sz="2900" i="1" dirty="0"/>
              <a:t>part-time</a:t>
            </a:r>
            <a:r>
              <a:rPr lang="it-IT" sz="2900" dirty="0"/>
              <a:t> e che ‘perdano involontariamente’ uno di tali rapporti</a:t>
            </a:r>
            <a:endParaRPr lang="fr-FR" altLang="it-IT" sz="2900" i="1" u="sng" dirty="0">
              <a:highlight>
                <a:srgbClr val="FFFF00"/>
              </a:highlight>
            </a:endParaRPr>
          </a:p>
        </p:txBody>
      </p:sp>
    </p:spTree>
    <p:extLst>
      <p:ext uri="{BB962C8B-B14F-4D97-AF65-F5344CB8AC3E}">
        <p14:creationId xmlns:p14="http://schemas.microsoft.com/office/powerpoint/2010/main" val="376472866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2400" dirty="0"/>
              <a:t>Il legislatore ha, infatti, previsto che «Il lavoratore titolare di due o più rapporti di lavoro subordinato a tempo parziale che </a:t>
            </a:r>
            <a:r>
              <a:rPr lang="it-IT" sz="2400" dirty="0">
                <a:highlight>
                  <a:srgbClr val="FFFF00"/>
                </a:highlight>
              </a:rPr>
              <a:t>cessi da uno dei detti rapporti a seguito di licenziamento, dimissioni per giusta causa, o di risoluzione consensuale intervenuta nell'ambito della procedura di cui all’articolo 7 della legge 15 luglio 1966, n. 604</a:t>
            </a:r>
            <a:r>
              <a:rPr lang="it-IT" sz="2400" dirty="0"/>
              <a:t>, come modificato dall’articolo 1, comma 40, della legge n. 92 del 2012, e il cui reddito corrisponda a un’imposta lorda pari o inferiore alle detrazioni spettanti ai sensi dell’articolo 13  del testo unico delle imposte sui redditi di cui al decreto del Presidente della Repubblica 22 dicembre 1986, n. 917, </a:t>
            </a:r>
            <a:r>
              <a:rPr lang="it-IT" sz="2400" dirty="0">
                <a:highlight>
                  <a:srgbClr val="FFFF00"/>
                </a:highlight>
              </a:rPr>
              <a:t>ha diritto, ricorrendo tutti gli altri requisiti, di percepire la </a:t>
            </a:r>
            <a:r>
              <a:rPr lang="it-IT" sz="2400" dirty="0" err="1">
                <a:highlight>
                  <a:srgbClr val="FFFF00"/>
                </a:highlight>
              </a:rPr>
              <a:t>NASpI</a:t>
            </a:r>
            <a:r>
              <a:rPr lang="it-IT" sz="2400" dirty="0">
                <a:highlight>
                  <a:srgbClr val="FFFF00"/>
                </a:highlight>
              </a:rPr>
              <a:t>, ridotta nei termini di cui all’articolo 10</a:t>
            </a:r>
            <a:r>
              <a:rPr lang="it-IT" sz="2400" dirty="0"/>
              <a:t>, a condizione che comunichi all'INPS entro trenta giorni dalla domanda di prestazione il reddito annuo previsto» (art. 9, c. 3, d.lgs. n. 22/2015, come modificato dall’art. 34, c. 3, d.lgs. n. 150/2015)</a:t>
            </a:r>
            <a:endParaRPr lang="fr-FR" altLang="it-IT" sz="2400" i="1" u="sng" dirty="0">
              <a:highlight>
                <a:srgbClr val="FFFF00"/>
              </a:highlight>
            </a:endParaRPr>
          </a:p>
        </p:txBody>
      </p:sp>
    </p:spTree>
    <p:extLst>
      <p:ext uri="{BB962C8B-B14F-4D97-AF65-F5344CB8AC3E}">
        <p14:creationId xmlns:p14="http://schemas.microsoft.com/office/powerpoint/2010/main" val="175821314"/>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3600" dirty="0"/>
              <a:t>Per quanto riguarda, invece, i soggetti con rapporto di lavoro </a:t>
            </a:r>
            <a:r>
              <a:rPr lang="it-IT" sz="3600" i="1" dirty="0"/>
              <a:t>part-time</a:t>
            </a:r>
            <a:r>
              <a:rPr lang="it-IT" sz="3600" dirty="0"/>
              <a:t> verticale, va ricordato che la giurisprudenza ha escluso che il periodo di disoccupazione che deriva da tale assetto contrattuale possa ritenersi protetto ex art. 38, c. 2, Cost., dovendo ritenersi riconducibile alla volontà delle parti (Cass., SU, 6 febbraio 2003, n. 1732; Corte cost., 24 marzo 2006, n. 121)</a:t>
            </a:r>
            <a:endParaRPr lang="fr-FR" altLang="it-IT" sz="3600" i="1" u="sng" dirty="0">
              <a:highlight>
                <a:srgbClr val="FFFF00"/>
              </a:highlight>
            </a:endParaRPr>
          </a:p>
        </p:txBody>
      </p:sp>
    </p:spTree>
    <p:extLst>
      <p:ext uri="{BB962C8B-B14F-4D97-AF65-F5344CB8AC3E}">
        <p14:creationId xmlns:p14="http://schemas.microsoft.com/office/powerpoint/2010/main" val="526953007"/>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3500" dirty="0"/>
              <a:t>Su tale presupposto, l’art. 1, c. 971, l. 30 dicembre 2021, n. 234, ha previsto l’istituzione di uno specifico «sostegno economico in favore dei lavoratori titolari di un contratto di lavoro a tempo parziale ciclico verticale» mediante la costituzione, «nello stato di previsione del Ministero del lavoro e delle politiche sociali», di un fondo denominato «Fondo per il sostegno dei lavoratori con contratto a part-time ciclico verticale»</a:t>
            </a:r>
            <a:endParaRPr lang="fr-FR" altLang="it-IT" sz="3500" i="1" u="sng" dirty="0">
              <a:highlight>
                <a:srgbClr val="FFFF00"/>
              </a:highlight>
            </a:endParaRPr>
          </a:p>
        </p:txBody>
      </p:sp>
    </p:spTree>
    <p:extLst>
      <p:ext uri="{BB962C8B-B14F-4D97-AF65-F5344CB8AC3E}">
        <p14:creationId xmlns:p14="http://schemas.microsoft.com/office/powerpoint/2010/main" val="230315710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50" dirty="0"/>
              <a:t>I requisiti di accesso sono disciplinati dall’art. 3, c. 1, d.lgs. n. 22/2015: «</a:t>
            </a:r>
            <a:r>
              <a:rPr lang="it-IT" sz="2950" dirty="0"/>
              <a:t>La </a:t>
            </a:r>
            <a:r>
              <a:rPr lang="it-IT" sz="2950" dirty="0" err="1"/>
              <a:t>NASpI</a:t>
            </a:r>
            <a:r>
              <a:rPr lang="it-IT" sz="2950" dirty="0"/>
              <a:t> è riconosciuta ai lavoratori che abbiano </a:t>
            </a:r>
            <a:r>
              <a:rPr lang="it-IT" sz="2950" u="sng" dirty="0">
                <a:highlight>
                  <a:srgbClr val="FFFF00"/>
                </a:highlight>
              </a:rPr>
              <a:t>perduto involontariamente la propria occupazione</a:t>
            </a:r>
            <a:r>
              <a:rPr lang="it-IT" sz="2950" dirty="0"/>
              <a:t> e che presentino </a:t>
            </a:r>
            <a:r>
              <a:rPr lang="it-IT" sz="2950" u="sng" dirty="0">
                <a:highlight>
                  <a:srgbClr val="FFFF00"/>
                </a:highlight>
              </a:rPr>
              <a:t>congiuntamente i seguenti requisiti</a:t>
            </a:r>
            <a:r>
              <a:rPr lang="it-IT" sz="2950" dirty="0"/>
              <a:t>:</a:t>
            </a:r>
          </a:p>
          <a:p>
            <a:pPr marL="0" indent="0" algn="just">
              <a:lnSpc>
                <a:spcPct val="90000"/>
              </a:lnSpc>
              <a:buNone/>
            </a:pPr>
            <a:r>
              <a:rPr lang="it-IT" altLang="it-IT" sz="2950" dirty="0"/>
              <a:t>a) </a:t>
            </a:r>
            <a:r>
              <a:rPr lang="it-IT" sz="2950" dirty="0"/>
              <a:t>siano in </a:t>
            </a:r>
            <a:r>
              <a:rPr lang="it-IT" sz="2950" u="sng" dirty="0">
                <a:highlight>
                  <a:srgbClr val="FFFF00"/>
                </a:highlight>
              </a:rPr>
              <a:t>stato di disoccupazione</a:t>
            </a:r>
            <a:r>
              <a:rPr lang="it-IT" sz="2950" dirty="0"/>
              <a:t> ai sensi dell’articolo 1, comma 2, lettera c), del decreto legislativo 21 aprile 2000, n. 181, e successive modificazioni;</a:t>
            </a:r>
            <a:endParaRPr lang="it-IT" altLang="it-IT" sz="2950" dirty="0"/>
          </a:p>
          <a:p>
            <a:pPr marL="0" indent="0" algn="just">
              <a:lnSpc>
                <a:spcPct val="90000"/>
              </a:lnSpc>
              <a:buNone/>
            </a:pPr>
            <a:r>
              <a:rPr lang="it-IT" altLang="it-IT" sz="2950" dirty="0"/>
              <a:t>b) </a:t>
            </a:r>
            <a:r>
              <a:rPr lang="it-IT" sz="2950" dirty="0"/>
              <a:t>possano far valere, </a:t>
            </a:r>
            <a:r>
              <a:rPr lang="it-IT" sz="2950" u="sng" dirty="0">
                <a:highlight>
                  <a:srgbClr val="FFFF00"/>
                </a:highlight>
              </a:rPr>
              <a:t>nei quattro anni precedenti l’inizio del periodo di disoccupazione, almeno tredici settimane di contribuzione</a:t>
            </a:r>
            <a:r>
              <a:rPr lang="it-IT" sz="2950" dirty="0"/>
              <a:t>»</a:t>
            </a:r>
            <a:endParaRPr lang="it-IT" altLang="it-IT" sz="2950" dirty="0"/>
          </a:p>
        </p:txBody>
      </p:sp>
    </p:spTree>
    <p:extLst>
      <p:ext uri="{BB962C8B-B14F-4D97-AF65-F5344CB8AC3E}">
        <p14:creationId xmlns:p14="http://schemas.microsoft.com/office/powerpoint/2010/main" val="29942375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700" dirty="0"/>
              <a:t>Anche tale obiettivo era </a:t>
            </a:r>
            <a:r>
              <a:rPr lang="it-IT" altLang="it-IT" sz="2700" dirty="0">
                <a:highlight>
                  <a:srgbClr val="FFFF00"/>
                </a:highlight>
              </a:rPr>
              <a:t>già stato indicato nel «</a:t>
            </a:r>
            <a:r>
              <a:rPr lang="it-IT" altLang="it-IT" sz="2700" i="1" dirty="0">
                <a:highlight>
                  <a:srgbClr val="FFFF00"/>
                </a:highlight>
              </a:rPr>
              <a:t>Libro Bianco</a:t>
            </a:r>
            <a:r>
              <a:rPr lang="it-IT" altLang="it-IT" sz="2700" dirty="0">
                <a:highlight>
                  <a:srgbClr val="FFFF00"/>
                </a:highlight>
              </a:rPr>
              <a:t>»</a:t>
            </a:r>
            <a:r>
              <a:rPr lang="it-IT" altLang="it-IT" sz="2700" dirty="0"/>
              <a:t> dell’ottobre 2001, </a:t>
            </a:r>
            <a:r>
              <a:rPr lang="it-IT" sz="2700" dirty="0"/>
              <a:t>nel quale si leggeva, sempre nel paragrafo II.1.7., che «Un mercato del lavoro più flessibile – caratterizzato da maggiori flussi di creazione e distruzione di posti di lavoro e da una maggiore incidenza di carriere e percorsi lavorativi più irregolari e discontinui nel tempo – (…) richiede ammortizzatori sociali più sviluppati» e, anzitutto, </a:t>
            </a:r>
            <a:r>
              <a:rPr lang="it-IT" sz="2700" u="sng" dirty="0">
                <a:highlight>
                  <a:srgbClr val="FFFF00"/>
                </a:highlight>
              </a:rPr>
              <a:t>«il passaggio da una molteplicità di strumenti ad un regime assicurativo di protezione dal rischio di disoccupazione unitario per tutti i lavoratori dipendenti (ed assimilati) che abbiano, senza colpa e non per propria iniziativa, perduto un posto di lavoro e che ne stiano attivamente cercando un altro»</a:t>
            </a:r>
            <a:endParaRPr lang="it-IT" altLang="it-IT" sz="2700" u="sng" dirty="0">
              <a:highlight>
                <a:srgbClr val="FFFF00"/>
              </a:highlight>
            </a:endParaRPr>
          </a:p>
        </p:txBody>
      </p:sp>
    </p:spTree>
    <p:extLst>
      <p:ext uri="{BB962C8B-B14F-4D97-AF65-F5344CB8AC3E}">
        <p14:creationId xmlns:p14="http://schemas.microsoft.com/office/powerpoint/2010/main" val="542350579"/>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highlight>
                  <a:srgbClr val="FFFF00"/>
                </a:highlight>
              </a:rPr>
              <a:t>L’art. 3, c. 1, d.lgs. n. 22/2015 aveva previsto un terzo requisito</a:t>
            </a:r>
            <a:r>
              <a:rPr lang="it-IT" altLang="it-IT" sz="3200" dirty="0"/>
              <a:t>: «c) </a:t>
            </a:r>
            <a:r>
              <a:rPr lang="it-IT" sz="3200" dirty="0"/>
              <a:t>possano far valere trenta giornate di lavoro effettivo, a prescindere dal minimale contributivo, nei dodici mesi che precedono l’inizio del periodo di disoccupazione». Senonché, tale requisito, che era stato sospeso nel corso del 2021, «</a:t>
            </a:r>
            <a:r>
              <a:rPr lang="it-IT" sz="3200" dirty="0">
                <a:highlight>
                  <a:srgbClr val="FFFF00"/>
                </a:highlight>
              </a:rPr>
              <a:t>cessa di applicarsi con riferimento agli eventi di disoccupazione verificatisi dal 1° gennaio 2022</a:t>
            </a:r>
            <a:r>
              <a:rPr lang="it-IT" sz="3200" dirty="0"/>
              <a:t>» (così il nuovo comma 1-</a:t>
            </a:r>
            <a:r>
              <a:rPr lang="it-IT" sz="3200" i="1" dirty="0"/>
              <a:t>bis</a:t>
            </a:r>
            <a:r>
              <a:rPr lang="it-IT" sz="3200" dirty="0"/>
              <a:t> dell’art. 3 d.lgs. n. 22/2015, inserito dall’art. 1, c. 221, lett. b, l. 30 dicembre 2021, n. 234)</a:t>
            </a:r>
            <a:endParaRPr lang="it-IT" altLang="it-IT" sz="3200" dirty="0"/>
          </a:p>
        </p:txBody>
      </p:sp>
    </p:spTree>
    <p:extLst>
      <p:ext uri="{BB962C8B-B14F-4D97-AF65-F5344CB8AC3E}">
        <p14:creationId xmlns:p14="http://schemas.microsoft.com/office/powerpoint/2010/main" val="4028179429"/>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300" dirty="0"/>
              <a:t>Per quanto riguarda il requisito di avere «</a:t>
            </a:r>
            <a:r>
              <a:rPr lang="it-IT" sz="3300" dirty="0"/>
              <a:t>perduto </a:t>
            </a:r>
            <a:r>
              <a:rPr lang="it-IT" sz="3300" u="sng" dirty="0">
                <a:highlight>
                  <a:srgbClr val="FFFF00"/>
                </a:highlight>
              </a:rPr>
              <a:t>involontariamente</a:t>
            </a:r>
            <a:r>
              <a:rPr lang="it-IT" sz="3300" dirty="0"/>
              <a:t> la propria occupazione», il secondo comma dello stesso art. 3 d.lgs. n. 22/2015 chiarisce: «La </a:t>
            </a:r>
            <a:r>
              <a:rPr lang="it-IT" sz="3300" dirty="0" err="1"/>
              <a:t>NASpI</a:t>
            </a:r>
            <a:r>
              <a:rPr lang="it-IT" sz="3300" dirty="0"/>
              <a:t> è riconosciuta anche ai lavoratori che hanno rassegnato le </a:t>
            </a:r>
            <a:r>
              <a:rPr lang="it-IT" sz="3300" u="sng" dirty="0">
                <a:highlight>
                  <a:srgbClr val="FFFF00"/>
                </a:highlight>
              </a:rPr>
              <a:t>dimissioni per giusta causa</a:t>
            </a:r>
            <a:r>
              <a:rPr lang="it-IT" sz="3300" dirty="0"/>
              <a:t> e nei casi di </a:t>
            </a:r>
            <a:r>
              <a:rPr lang="it-IT" sz="3300" u="sng" dirty="0">
                <a:highlight>
                  <a:srgbClr val="FFFF00"/>
                </a:highlight>
              </a:rPr>
              <a:t>risoluzione consensuale</a:t>
            </a:r>
            <a:r>
              <a:rPr lang="it-IT" sz="3300" dirty="0"/>
              <a:t> del rapporto di lavoro intervenuta </a:t>
            </a:r>
            <a:r>
              <a:rPr lang="it-IT" sz="3300" u="sng" dirty="0">
                <a:highlight>
                  <a:srgbClr val="FFFF00"/>
                </a:highlight>
              </a:rPr>
              <a:t>nell’ambito della procedura di cui all’articolo 7 della legge 15 luglio 1966, n. 604</a:t>
            </a:r>
            <a:r>
              <a:rPr lang="it-IT" sz="3300" dirty="0"/>
              <a:t>, come modificato dall’articolo 1, comma 40, della legge n. 92 del 2012»</a:t>
            </a:r>
            <a:endParaRPr lang="it-IT" altLang="it-IT" sz="3300" dirty="0"/>
          </a:p>
        </p:txBody>
      </p:sp>
    </p:spTree>
    <p:extLst>
      <p:ext uri="{BB962C8B-B14F-4D97-AF65-F5344CB8AC3E}">
        <p14:creationId xmlns:p14="http://schemas.microsoft.com/office/powerpoint/2010/main" val="391546109"/>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100" dirty="0"/>
              <a:t>Pertanto, l’INPS, con la </a:t>
            </a:r>
            <a:r>
              <a:rPr lang="it-IT" altLang="it-IT" sz="3100" dirty="0">
                <a:highlight>
                  <a:srgbClr val="FFFF00"/>
                </a:highlight>
              </a:rPr>
              <a:t>circolare 12 maggio 2015, n. 94</a:t>
            </a:r>
            <a:r>
              <a:rPr lang="it-IT" altLang="it-IT" sz="3100" dirty="0"/>
              <a:t>, ha chiarito che per individuare alcune ipotesi di </a:t>
            </a:r>
            <a:r>
              <a:rPr lang="it-IT" altLang="it-IT" sz="3100" dirty="0">
                <a:highlight>
                  <a:srgbClr val="FFFF00"/>
                </a:highlight>
              </a:rPr>
              <a:t>dimissioni per «giusta causa»</a:t>
            </a:r>
            <a:r>
              <a:rPr lang="it-IT" altLang="it-IT" sz="3100" dirty="0"/>
              <a:t> può farsi riferimento a </a:t>
            </a:r>
            <a:r>
              <a:rPr lang="it-IT" altLang="it-IT" sz="3100" dirty="0">
                <a:highlight>
                  <a:srgbClr val="FFFF00"/>
                </a:highlight>
              </a:rPr>
              <a:t>«</a:t>
            </a:r>
            <a:r>
              <a:rPr lang="it-IT" sz="3100" dirty="0">
                <a:highlight>
                  <a:srgbClr val="FFFF00"/>
                </a:highlight>
              </a:rPr>
              <a:t>quanto indicato, a titolo esemplificativo</a:t>
            </a:r>
            <a:r>
              <a:rPr lang="it-IT" sz="3100" dirty="0"/>
              <a:t>, dalla circolare n. 163 del 20 ottobre 2003» (sono le stesse indicate per l’ASPI </a:t>
            </a:r>
            <a:r>
              <a:rPr lang="it-IT" sz="3100" dirty="0">
                <a:highlight>
                  <a:srgbClr val="FFFF00"/>
                </a:highlight>
              </a:rPr>
              <a:t>dalla </a:t>
            </a:r>
            <a:r>
              <a:rPr lang="it-IT" altLang="it-IT" sz="3100" dirty="0">
                <a:highlight>
                  <a:srgbClr val="FFFF00"/>
                </a:highlight>
              </a:rPr>
              <a:t>circolare n. 142/2012)</a:t>
            </a:r>
            <a:r>
              <a:rPr lang="it-IT" sz="3100" dirty="0"/>
              <a:t> e che non sono ostative al riconoscimento della Naspi neppure le </a:t>
            </a:r>
            <a:r>
              <a:rPr lang="it-IT" sz="3100" dirty="0">
                <a:highlight>
                  <a:srgbClr val="FFFF00"/>
                </a:highlight>
              </a:rPr>
              <a:t>dimissioni comunicate «durante il periodo tutelato di maternità ex art. 55 del </a:t>
            </a:r>
            <a:r>
              <a:rPr lang="it-IT" sz="3100" dirty="0" err="1">
                <a:highlight>
                  <a:srgbClr val="FFFF00"/>
                </a:highlight>
              </a:rPr>
              <a:t>D.Lgs.</a:t>
            </a:r>
            <a:r>
              <a:rPr lang="it-IT" sz="3100" dirty="0">
                <a:highlight>
                  <a:srgbClr val="FFFF00"/>
                </a:highlight>
              </a:rPr>
              <a:t> n. 151 del 2001</a:t>
            </a:r>
            <a:r>
              <a:rPr lang="it-IT" sz="3100" dirty="0"/>
              <a:t> (da 300 giorni prima della data presunta del parto e fino al compimento del primo anno di vita del figlio)»</a:t>
            </a:r>
            <a:endParaRPr lang="it-IT" altLang="it-IT" sz="3100" dirty="0"/>
          </a:p>
        </p:txBody>
      </p:sp>
    </p:spTree>
    <p:extLst>
      <p:ext uri="{BB962C8B-B14F-4D97-AF65-F5344CB8AC3E}">
        <p14:creationId xmlns:p14="http://schemas.microsoft.com/office/powerpoint/2010/main" val="3352881211"/>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600" dirty="0"/>
              <a:t>Con la successiva </a:t>
            </a:r>
            <a:r>
              <a:rPr lang="it-IT" altLang="it-IT" sz="2600" dirty="0">
                <a:highlight>
                  <a:srgbClr val="FFFF00"/>
                </a:highlight>
              </a:rPr>
              <a:t>circolare 10 febbraio 2023, n. 21</a:t>
            </a:r>
            <a:r>
              <a:rPr lang="it-IT" altLang="it-IT" sz="2600" dirty="0"/>
              <a:t>, l’INPS ha chiarito che le </a:t>
            </a:r>
            <a:r>
              <a:rPr lang="it-IT" sz="2600" dirty="0"/>
              <a:t>disposizioni di cui agli articoli 189 e 190 d.lgs. n. 14 del 2019  in materia di </a:t>
            </a:r>
            <a:r>
              <a:rPr lang="it-IT" sz="2600" dirty="0">
                <a:highlight>
                  <a:srgbClr val="FFFF00"/>
                </a:highlight>
              </a:rPr>
              <a:t>liquidazione giudiziale nei confronti del datore di lavoro</a:t>
            </a:r>
            <a:r>
              <a:rPr lang="it-IT" sz="2600" dirty="0"/>
              <a:t> determinano, «da una parte, che i rapporti di lavoro in essere alla data della sentenza dichiarativa rimangono sospesi fino alla data di comunicazione - da parte del curatore - di subentro o di recesso dai rapporti medesimi e, dall’altra, che </a:t>
            </a:r>
            <a:r>
              <a:rPr lang="it-IT" sz="2600" dirty="0">
                <a:highlight>
                  <a:srgbClr val="FFFF00"/>
                </a:highlight>
              </a:rPr>
              <a:t>le eventuali dimissioni del lavoratore nel predetto periodo di sospensione devono intendersi rassegnate per giusta causa</a:t>
            </a:r>
            <a:r>
              <a:rPr lang="it-IT" sz="2600" dirty="0"/>
              <a:t> ai sensi dell’articolo 2119 del codice civile e che le medesime </a:t>
            </a:r>
            <a:r>
              <a:rPr lang="it-IT" sz="2600" dirty="0">
                <a:highlight>
                  <a:srgbClr val="FFFF00"/>
                </a:highlight>
              </a:rPr>
              <a:t>costituiscono perdita involontaria dell’occupazione</a:t>
            </a:r>
            <a:r>
              <a:rPr lang="it-IT" sz="2600" dirty="0"/>
              <a:t>, con la conseguente possibilità per il lavoratore dimissionario, ove ricorrano tutti gli altri requisiti di legge, di accedere alla prestazione di disoccupazione </a:t>
            </a:r>
            <a:r>
              <a:rPr lang="it-IT" sz="2600" dirty="0" err="1"/>
              <a:t>NASpI</a:t>
            </a:r>
            <a:r>
              <a:rPr lang="it-IT" sz="2600" dirty="0"/>
              <a:t>»</a:t>
            </a:r>
            <a:endParaRPr lang="it-IT" altLang="it-IT" sz="2600" dirty="0"/>
          </a:p>
        </p:txBody>
      </p:sp>
    </p:spTree>
    <p:extLst>
      <p:ext uri="{BB962C8B-B14F-4D97-AF65-F5344CB8AC3E}">
        <p14:creationId xmlns:p14="http://schemas.microsoft.com/office/powerpoint/2010/main" val="3936076561"/>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Va segnalato che </a:t>
            </a:r>
            <a:r>
              <a:rPr lang="it-IT" altLang="it-IT" sz="2800" u="sng" dirty="0">
                <a:highlight>
                  <a:srgbClr val="FFFF00"/>
                </a:highlight>
              </a:rPr>
              <a:t>con il messaggio 26 gennaio 2018 n. 369</a:t>
            </a:r>
            <a:r>
              <a:rPr lang="it-IT" altLang="it-IT" sz="2800" dirty="0"/>
              <a:t>,  l’INPS ha affermato che «</a:t>
            </a:r>
            <a:r>
              <a:rPr lang="it-IT" sz="2800" dirty="0"/>
              <a:t>se il lavoratore dichiara che si è dimesso per giusta causa dovrà </a:t>
            </a:r>
            <a:r>
              <a:rPr lang="it-IT" sz="2800" u="sng" dirty="0">
                <a:highlight>
                  <a:srgbClr val="FFFF00"/>
                </a:highlight>
              </a:rPr>
              <a:t>corredare la domanda con una documentazione</a:t>
            </a:r>
            <a:r>
              <a:rPr lang="it-IT" sz="2800" dirty="0"/>
              <a:t> (dichiarazione sostitutiva di atto di notorietà di cui agli articoli 38 e 47 del D.P.R n. 445/2000) da cui </a:t>
            </a:r>
            <a:r>
              <a:rPr lang="it-IT" sz="2800" u="sng" dirty="0">
                <a:highlight>
                  <a:srgbClr val="FFFF00"/>
                </a:highlight>
              </a:rPr>
              <a:t>risulti almeno la sua volontà di "difendersi in giudizio" nei confronti del comportamento illecito del datore di lavoro</a:t>
            </a:r>
            <a:r>
              <a:rPr lang="it-IT" sz="2800" dirty="0"/>
              <a:t> (allegazione di diffide, esposti, denunce, citazioni, ricorsi d'urgenza ex articolo 700 c.p.c., sentenze ecc. contro il datore di lavoro, nonché ogni altro documento idoneo), </a:t>
            </a:r>
            <a:r>
              <a:rPr lang="it-IT" sz="2800" u="sng" dirty="0">
                <a:highlight>
                  <a:srgbClr val="FFFF00"/>
                </a:highlight>
              </a:rPr>
              <a:t>impegnandosi a comunicare l’esito della controversia giudiziale o extragiudiziale</a:t>
            </a:r>
            <a:r>
              <a:rPr lang="it-IT" sz="2800" dirty="0"/>
              <a:t>»</a:t>
            </a:r>
            <a:endParaRPr lang="it-IT" altLang="it-IT" sz="2800" dirty="0"/>
          </a:p>
        </p:txBody>
      </p:sp>
    </p:spTree>
    <p:extLst>
      <p:ext uri="{BB962C8B-B14F-4D97-AF65-F5344CB8AC3E}">
        <p14:creationId xmlns:p14="http://schemas.microsoft.com/office/powerpoint/2010/main" val="2993281081"/>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00" dirty="0"/>
              <a:t>La rilevanza di tale precisazione si ricava dalla successiva affermazione dello stesso </a:t>
            </a:r>
            <a:r>
              <a:rPr lang="it-IT" altLang="it-IT" sz="2900" u="sng" dirty="0">
                <a:highlight>
                  <a:srgbClr val="FFFF00"/>
                </a:highlight>
              </a:rPr>
              <a:t>messaggio INPS n. 369/2018</a:t>
            </a:r>
            <a:r>
              <a:rPr lang="it-IT" altLang="it-IT" sz="2900" dirty="0"/>
              <a:t>: «</a:t>
            </a:r>
            <a:r>
              <a:rPr lang="it-IT" sz="2900" dirty="0"/>
              <a:t>Laddove l’esito della lite dovesse escludere la ricorrenza della giusta causa di dimissioni, </a:t>
            </a:r>
            <a:r>
              <a:rPr lang="it-IT" sz="2900" dirty="0">
                <a:highlight>
                  <a:srgbClr val="FFFF00"/>
                </a:highlight>
              </a:rPr>
              <a:t>si dovrà procedere al recupero di quanto pagato</a:t>
            </a:r>
            <a:r>
              <a:rPr lang="it-IT" sz="2900" dirty="0"/>
              <a:t> a titolo di indennità di disoccupazione, così come avviene nel caso di reintegra del lavoratore nel posto di lavoro successiva a un licenziamento illegittimo che ha dato luogo al pagamento dell’indennità di disoccupazione». Pertanto, l’INPS procede al recupero delle somme se </a:t>
            </a:r>
            <a:r>
              <a:rPr lang="it-IT" sz="2900" dirty="0">
                <a:highlight>
                  <a:srgbClr val="FFFF00"/>
                </a:highlight>
              </a:rPr>
              <a:t>risulta che non si è realizzato l’evento (di «disoccupazione involontaria») protetto ex art. 38 cpv. Cost.</a:t>
            </a:r>
            <a:r>
              <a:rPr lang="it-IT" sz="2900" dirty="0"/>
              <a:t> </a:t>
            </a:r>
            <a:endParaRPr lang="it-IT" altLang="it-IT" sz="2900" dirty="0"/>
          </a:p>
        </p:txBody>
      </p:sp>
    </p:spTree>
    <p:extLst>
      <p:ext uri="{BB962C8B-B14F-4D97-AF65-F5344CB8AC3E}">
        <p14:creationId xmlns:p14="http://schemas.microsoft.com/office/powerpoint/2010/main" val="417037796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Con la </a:t>
            </a:r>
            <a:r>
              <a:rPr lang="it-IT" altLang="it-IT" sz="3200" dirty="0">
                <a:highlight>
                  <a:srgbClr val="FFFF00"/>
                </a:highlight>
              </a:rPr>
              <a:t>circolare 29 luglio 2015, n. 142</a:t>
            </a:r>
            <a:r>
              <a:rPr lang="it-IT" altLang="it-IT" sz="3200" dirty="0"/>
              <a:t>, l’INPS ha ribadito rispetto alla Naspi quanto aveva già affermato rispetto all’ASPI e, cioè, che «</a:t>
            </a:r>
            <a:r>
              <a:rPr lang="it-IT" sz="3200" u="sng" dirty="0">
                <a:highlight>
                  <a:srgbClr val="FFFF00"/>
                </a:highlight>
              </a:rPr>
              <a:t>non è ostativa</a:t>
            </a:r>
            <a:r>
              <a:rPr lang="it-IT" sz="3200" dirty="0"/>
              <a:t> al riconoscimento della prestazione di disoccupazione» </a:t>
            </a:r>
            <a:r>
              <a:rPr lang="it-IT" altLang="it-IT" sz="3200" dirty="0"/>
              <a:t>«</a:t>
            </a:r>
            <a:r>
              <a:rPr lang="it-IT" sz="3200" dirty="0"/>
              <a:t>la cessazione del rapporto di lavoro per </a:t>
            </a:r>
            <a:r>
              <a:rPr lang="it-IT" sz="3200" dirty="0">
                <a:highlight>
                  <a:srgbClr val="FFFF00"/>
                </a:highlight>
              </a:rPr>
              <a:t>risoluzione consensuale - in seguito al rifiuto da parte del lavoratore al proprio trasferimento ad altra sede della stessa azienda distante </a:t>
            </a:r>
            <a:r>
              <a:rPr lang="it-IT" sz="3200" u="sng" dirty="0">
                <a:highlight>
                  <a:srgbClr val="FFFF00"/>
                </a:highlight>
              </a:rPr>
              <a:t>oltre 50 chilometri</a:t>
            </a:r>
            <a:r>
              <a:rPr lang="it-IT" sz="3200" dirty="0">
                <a:highlight>
                  <a:srgbClr val="FFFF00"/>
                </a:highlight>
              </a:rPr>
              <a:t> dalla residenza del lavoratore e/o mediamente raggiungibile in </a:t>
            </a:r>
            <a:r>
              <a:rPr lang="it-IT" sz="3200" u="sng" dirty="0">
                <a:highlight>
                  <a:srgbClr val="FFFF00"/>
                </a:highlight>
              </a:rPr>
              <a:t>80 minuti o oltre</a:t>
            </a:r>
            <a:r>
              <a:rPr lang="it-IT" sz="3200" dirty="0">
                <a:highlight>
                  <a:srgbClr val="FFFF00"/>
                </a:highlight>
              </a:rPr>
              <a:t> con i mezzi di trasporto pubblici</a:t>
            </a:r>
            <a:r>
              <a:rPr lang="it-IT" sz="3200" dirty="0"/>
              <a:t>»</a:t>
            </a:r>
            <a:endParaRPr lang="it-IT" altLang="it-IT" sz="3200" dirty="0"/>
          </a:p>
        </p:txBody>
      </p:sp>
    </p:spTree>
    <p:extLst>
      <p:ext uri="{BB962C8B-B14F-4D97-AF65-F5344CB8AC3E}">
        <p14:creationId xmlns:p14="http://schemas.microsoft.com/office/powerpoint/2010/main" val="427643540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Il chiarimento in tal modo fornito dall’INPS può restare fermo </a:t>
            </a:r>
            <a:r>
              <a:rPr lang="it-IT" altLang="it-IT" sz="2800" dirty="0">
                <a:highlight>
                  <a:srgbClr val="FFFF00"/>
                </a:highlight>
              </a:rPr>
              <a:t>anche dopo che il Ministero del lavoro, con il D.M. 10 aprile 2018 ha precisato meglio, nell’ambito delle misure di "condizionalità", i requisiti della offerta congrua di lavoro</a:t>
            </a:r>
            <a:r>
              <a:rPr lang="it-IT" altLang="it-IT" sz="2800" dirty="0"/>
              <a:t>, perché l’art. 6, c. 1, del D.M. stabilisce che «</a:t>
            </a:r>
            <a:r>
              <a:rPr lang="it-IT" sz="2800" dirty="0"/>
              <a:t>Per i soggetti in stato di disoccupazione per un periodo fino a dodici mesi, l’offerta di lavoro è congrua quando il luogo di lavoro non dista più di 50 chilometri dal domicilio del soggetto o comunque è raggiungibile mediamente in 80 minuti con i mezzi di trasporto pubblici»: tale criterio può, quindi, </a:t>
            </a:r>
            <a:r>
              <a:rPr lang="it-IT" sz="2800" dirty="0">
                <a:highlight>
                  <a:srgbClr val="FFFF00"/>
                </a:highlight>
              </a:rPr>
              <a:t>ancora valere per valutare la legittimità del rifiuto del trasferimento (poiché alla data di tale rifiuto il lavoratore non è disoccupato da più di 12 mesi)</a:t>
            </a:r>
            <a:endParaRPr lang="it-IT" altLang="it-IT" sz="2800" dirty="0"/>
          </a:p>
        </p:txBody>
      </p:sp>
    </p:spTree>
    <p:extLst>
      <p:ext uri="{BB962C8B-B14F-4D97-AF65-F5344CB8AC3E}">
        <p14:creationId xmlns:p14="http://schemas.microsoft.com/office/powerpoint/2010/main" val="2446178049"/>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50" dirty="0"/>
              <a:t>Va anche ricordato che l’INPS, con la stessa circolare n. 142/2015, confermando quanto già chiarito dal Ministero del lavoro con l’interpello n. 13 del 2015, ha precisato che </a:t>
            </a:r>
            <a:r>
              <a:rPr lang="it-IT" altLang="it-IT" sz="2950" dirty="0">
                <a:highlight>
                  <a:srgbClr val="FFFF00"/>
                </a:highlight>
              </a:rPr>
              <a:t>non è ostativa al riconoscimento della Naspi l’ipotesi di «</a:t>
            </a:r>
            <a:r>
              <a:rPr lang="it-IT" sz="2950" dirty="0">
                <a:highlight>
                  <a:srgbClr val="FFFF00"/>
                </a:highlight>
              </a:rPr>
              <a:t>licenziamento disciplinare»</a:t>
            </a:r>
            <a:r>
              <a:rPr lang="it-IT" sz="2950" dirty="0"/>
              <a:t>, perché questo «non può essere inteso quale evento da cui derivi disoccupazione volontaria </a:t>
            </a:r>
            <a:r>
              <a:rPr lang="it-IT" sz="2950" dirty="0">
                <a:highlight>
                  <a:srgbClr val="FFFF00"/>
                </a:highlight>
              </a:rPr>
              <a:t>in quanto la misura sanzionatoria del licenziamento non risulta conseguenza automatica dell’illecito disciplinare</a:t>
            </a:r>
            <a:r>
              <a:rPr lang="it-IT" sz="2950" dirty="0"/>
              <a:t> ma è sempre rimessa alla libera determinazione e valutazione del datore di lavoro, costituendone esercizio del potere discrezionale»</a:t>
            </a:r>
            <a:endParaRPr lang="it-IT" altLang="it-IT" sz="2950" dirty="0"/>
          </a:p>
        </p:txBody>
      </p:sp>
    </p:spTree>
    <p:extLst>
      <p:ext uri="{BB962C8B-B14F-4D97-AF65-F5344CB8AC3E}">
        <p14:creationId xmlns:p14="http://schemas.microsoft.com/office/powerpoint/2010/main" val="223857884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000" dirty="0"/>
              <a:t>Sempre con la </a:t>
            </a:r>
            <a:r>
              <a:rPr lang="it-IT" altLang="it-IT" sz="3000" dirty="0">
                <a:highlight>
                  <a:srgbClr val="FFFF00"/>
                </a:highlight>
              </a:rPr>
              <a:t>circolare n. 142/2015</a:t>
            </a:r>
            <a:r>
              <a:rPr lang="it-IT" altLang="it-IT" sz="3000" dirty="0"/>
              <a:t>, ancora una volta confermando quanto già chiarito dal Ministero del lavoro con l’interpello n. 13 del 2015, l’INPS ha anche precisato che non è ostativa al riconoscimento della Naspi neppure </a:t>
            </a:r>
            <a:r>
              <a:rPr lang="it-IT" sz="3000" dirty="0"/>
              <a:t>«l’ipotesi di licenziamento con </a:t>
            </a:r>
            <a:r>
              <a:rPr lang="it-IT" sz="3000" dirty="0">
                <a:highlight>
                  <a:srgbClr val="FFFF00"/>
                </a:highlight>
              </a:rPr>
              <a:t>accettazione dell’offerta di conciliazione di cui all’art. 6 del </a:t>
            </a:r>
            <a:r>
              <a:rPr lang="it-IT" sz="3000" dirty="0" err="1">
                <a:highlight>
                  <a:srgbClr val="FFFF00"/>
                </a:highlight>
              </a:rPr>
              <a:t>D.Lgs.</a:t>
            </a:r>
            <a:r>
              <a:rPr lang="it-IT" sz="3000" dirty="0">
                <a:highlight>
                  <a:srgbClr val="FFFF00"/>
                </a:highlight>
              </a:rPr>
              <a:t> n. 23 del 2015</a:t>
            </a:r>
            <a:r>
              <a:rPr lang="it-IT" sz="3000" dirty="0"/>
              <a:t>», perché tale accettazione «non muta il titolo della risoluzione del rapporto di lavoro che resta il licenziamento e pertanto tale fattispecie è da intendersi quale ipotesi di disoccupazione involontaria conseguente ad atto unilaterale di licenziamento del datore di lavoro»</a:t>
            </a:r>
            <a:endParaRPr lang="it-IT" altLang="it-IT" sz="3000" dirty="0"/>
          </a:p>
        </p:txBody>
      </p:sp>
    </p:spTree>
    <p:extLst>
      <p:ext uri="{BB962C8B-B14F-4D97-AF65-F5344CB8AC3E}">
        <p14:creationId xmlns:p14="http://schemas.microsoft.com/office/powerpoint/2010/main" val="1836732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Pertanto, la legge n. 92/2012 aveva previsto che il nuovo strumento della «Assicurazione Sociale per l’Impiego» (ASPI) </a:t>
            </a:r>
            <a:r>
              <a:rPr lang="it-IT" altLang="it-IT" sz="3200" dirty="0">
                <a:highlight>
                  <a:srgbClr val="FFFF00"/>
                </a:highlight>
              </a:rPr>
              <a:t>avrebbe riguardato «tutti i lavoratori dipendenti, ivi compresi gli apprendisti e i soci lavoratori di cooperativa</a:t>
            </a:r>
            <a:r>
              <a:rPr lang="it-IT" altLang="it-IT" sz="3200" dirty="0"/>
              <a:t> che abbiano stabilito, con la propria adesione o successivamente all’instaurazione del rapporto associativo, un rapporto di lavoro in forma subordinata (…), </a:t>
            </a:r>
            <a:r>
              <a:rPr lang="it-IT" altLang="it-IT" sz="3200" dirty="0">
                <a:highlight>
                  <a:srgbClr val="FFFF00"/>
                </a:highlight>
              </a:rPr>
              <a:t>con esclusione dei dipendenti a </a:t>
            </a:r>
            <a:r>
              <a:rPr lang="it-IT" altLang="it-IT" sz="3200" u="sng" dirty="0">
                <a:highlight>
                  <a:srgbClr val="FFFF00"/>
                </a:highlight>
              </a:rPr>
              <a:t>tempo indeterminato</a:t>
            </a:r>
            <a:r>
              <a:rPr lang="it-IT" altLang="it-IT" sz="3200" dirty="0">
                <a:highlight>
                  <a:srgbClr val="FFFF00"/>
                </a:highlight>
              </a:rPr>
              <a:t> delle pubbliche amministrazioni</a:t>
            </a:r>
            <a:r>
              <a:rPr lang="it-IT" altLang="it-IT" sz="3200" dirty="0"/>
              <a:t>» (art. 2, c. 2, l. n. 92/2012)</a:t>
            </a:r>
            <a:endParaRPr lang="it-IT" altLang="it-IT" sz="3200" u="sng" dirty="0">
              <a:highlight>
                <a:srgbClr val="FFFF00"/>
              </a:highlight>
            </a:endParaRPr>
          </a:p>
        </p:txBody>
      </p:sp>
    </p:spTree>
    <p:extLst>
      <p:ext uri="{BB962C8B-B14F-4D97-AF65-F5344CB8AC3E}">
        <p14:creationId xmlns:p14="http://schemas.microsoft.com/office/powerpoint/2010/main" val="540572614"/>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Pertanto, poiché l’</a:t>
            </a:r>
            <a:r>
              <a:rPr lang="it-IT" altLang="it-IT" sz="2800" dirty="0">
                <a:highlight>
                  <a:srgbClr val="FFFF00"/>
                </a:highlight>
              </a:rPr>
              <a:t>art. 6, c. 1, d.lgs. n. 23/2015</a:t>
            </a:r>
            <a:r>
              <a:rPr lang="it-IT" altLang="it-IT" sz="2800" dirty="0"/>
              <a:t> stabilisce che l’accettazione dell’offerta di conciliazione da parte del lavoratore comporta anche, </a:t>
            </a:r>
            <a:r>
              <a:rPr lang="it-IT" altLang="it-IT" sz="2800" i="1" dirty="0"/>
              <a:t>ex lege</a:t>
            </a:r>
            <a:r>
              <a:rPr lang="it-IT" altLang="it-IT" sz="2800" dirty="0"/>
              <a:t>, </a:t>
            </a:r>
            <a:r>
              <a:rPr lang="it-IT" altLang="it-IT" sz="2800" dirty="0">
                <a:highlight>
                  <a:srgbClr val="FFFF00"/>
                </a:highlight>
              </a:rPr>
              <a:t>l’effetto giuridico della «</a:t>
            </a:r>
            <a:r>
              <a:rPr lang="it-IT" sz="2800" dirty="0">
                <a:highlight>
                  <a:srgbClr val="FFFF00"/>
                </a:highlight>
              </a:rPr>
              <a:t>rinuncia alla impugnazione del licenziamento anche qualora il lavoratore l’abbia già proposta</a:t>
            </a:r>
            <a:r>
              <a:rPr lang="it-IT" sz="2800" dirty="0"/>
              <a:t>», potrebbe sostenersi, s</a:t>
            </a:r>
            <a:r>
              <a:rPr lang="it-IT" altLang="it-IT" sz="2800" dirty="0"/>
              <a:t>ulla base della medesima </a:t>
            </a:r>
            <a:r>
              <a:rPr lang="it-IT" altLang="it-IT" sz="2800" i="1" dirty="0"/>
              <a:t>ratio</a:t>
            </a:r>
            <a:r>
              <a:rPr lang="it-IT" altLang="it-IT" sz="2800" dirty="0"/>
              <a:t> indicata dalla circ. n. 142/2015, che non sia ostativa al riconoscimento della Naspi l’ipotesi in cui il lavoratore licenziato, nell’ambito di una conciliazione con il datore di lavoro, dichiari di rinunciare alla impugnazione del licenziamento, perché tale rinuncia «non può portare a superare il fatto che la cessazione del rapporto di lavoro dipenda da una scelta del datore di lavoro» (Parisella, 2018)</a:t>
            </a:r>
            <a:endParaRPr lang="it-IT" altLang="it-IT" sz="2850" dirty="0"/>
          </a:p>
        </p:txBody>
      </p:sp>
    </p:spTree>
    <p:extLst>
      <p:ext uri="{BB962C8B-B14F-4D97-AF65-F5344CB8AC3E}">
        <p14:creationId xmlns:p14="http://schemas.microsoft.com/office/powerpoint/2010/main" val="2957867006"/>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Non sembra, invece, poter offrire supporto a tale interpretazione la precisazione fornita dal </a:t>
            </a:r>
            <a:r>
              <a:rPr lang="it-IT" altLang="it-IT" sz="2800" dirty="0">
                <a:highlight>
                  <a:srgbClr val="FFFF00"/>
                </a:highlight>
              </a:rPr>
              <a:t>messaggio INPS n. 369/2018</a:t>
            </a:r>
            <a:r>
              <a:rPr lang="it-IT" altLang="it-IT" sz="2800" dirty="0"/>
              <a:t> in relazione ai casi di risoluzione consensuale conseguente al rifiuto del lavoratore di trasferirsi in una sede eccessivamente distante, e secondo la quale </a:t>
            </a:r>
            <a:r>
              <a:rPr lang="it-IT" sz="2800" dirty="0"/>
              <a:t>è possibile «accedere alla indennità di disoccupazione </a:t>
            </a:r>
            <a:r>
              <a:rPr lang="it-IT" sz="2800" dirty="0" err="1"/>
              <a:t>NASpI</a:t>
            </a:r>
            <a:r>
              <a:rPr lang="it-IT" sz="2800" dirty="0"/>
              <a:t>, in presenza di tutti i requisiti legislativamente previsti», </a:t>
            </a:r>
            <a:r>
              <a:rPr lang="it-IT" sz="2800" dirty="0">
                <a:highlight>
                  <a:srgbClr val="FFFF00"/>
                </a:highlight>
              </a:rPr>
              <a:t>anche nella ipotesi in cui</a:t>
            </a:r>
            <a:r>
              <a:rPr lang="it-IT" altLang="it-IT" sz="2800" dirty="0">
                <a:highlight>
                  <a:srgbClr val="FFFF00"/>
                </a:highlight>
              </a:rPr>
              <a:t> «</a:t>
            </a:r>
            <a:r>
              <a:rPr lang="it-IT" sz="2800" dirty="0">
                <a:highlight>
                  <a:srgbClr val="FFFF00"/>
                </a:highlight>
              </a:rPr>
              <a:t>le parti (datore di lavoro e lavoratore), in sede di conciliazione, convengono sulla corresponsione a vario titolo, spesso a titolo di incentivo, di somme</a:t>
            </a:r>
            <a:r>
              <a:rPr lang="it-IT" sz="2800" dirty="0"/>
              <a:t>, talvolta consistenti, diverse da quelle spettanti in relazione al pregresso rapporto di lavoro»</a:t>
            </a:r>
            <a:endParaRPr lang="it-IT" altLang="it-IT" sz="2800" dirty="0"/>
          </a:p>
        </p:txBody>
      </p:sp>
    </p:spTree>
    <p:extLst>
      <p:ext uri="{BB962C8B-B14F-4D97-AF65-F5344CB8AC3E}">
        <p14:creationId xmlns:p14="http://schemas.microsoft.com/office/powerpoint/2010/main" val="311810899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E infatti, per quanto sopra detto, in tali casi la disoccupazione può essere considerata "non volontaria" perché l’eccessiva distanza della nuova sede di lavoro consente di ritenere giustificato il rifiuto del lavoratore di trasferirsi. Invece, nella ipotesi in cui il lavoratore rinuncia ad impugnare il licenziamento, il suo "rifiuto" ha ad oggetto lo stesso identico posto di lavoro occupato in precedenza</a:t>
            </a:r>
          </a:p>
        </p:txBody>
      </p:sp>
    </p:spTree>
    <p:extLst>
      <p:ext uri="{BB962C8B-B14F-4D97-AF65-F5344CB8AC3E}">
        <p14:creationId xmlns:p14="http://schemas.microsoft.com/office/powerpoint/2010/main" val="3213281672"/>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700" dirty="0"/>
              <a:t>Per quanto riguarda, poi, il requisito di cui all’art. 3, c. 1, lett. a) («</a:t>
            </a:r>
            <a:r>
              <a:rPr lang="it-IT" altLang="it-IT" sz="2700" dirty="0">
                <a:highlight>
                  <a:srgbClr val="FFFF00"/>
                </a:highlight>
              </a:rPr>
              <a:t>stato di disoccupazione</a:t>
            </a:r>
            <a:r>
              <a:rPr lang="it-IT" altLang="it-IT" sz="2700" dirty="0"/>
              <a:t>»), va precisato che in base </a:t>
            </a:r>
            <a:r>
              <a:rPr lang="it-IT" sz="2700" dirty="0"/>
              <a:t>all’art. 19, c. 2, d.lgs. n. 150/2015,</a:t>
            </a:r>
            <a:r>
              <a:rPr lang="it-IT" altLang="it-IT" sz="2700" dirty="0"/>
              <a:t> il rinvio contenuto in tale disposizione a</a:t>
            </a:r>
            <a:r>
              <a:rPr lang="it-IT" sz="2700" dirty="0"/>
              <a:t>ll’ormai abrogato art. 1, c. 2, lett. c), d.lgs. n. 181/2000, deve ora intendersi </a:t>
            </a:r>
            <a:r>
              <a:rPr lang="it-IT" sz="2700" dirty="0">
                <a:highlight>
                  <a:srgbClr val="FFFF00"/>
                </a:highlight>
              </a:rPr>
              <a:t>riferito all’art. 19, c. 1, d.lgs. n. 150/2015</a:t>
            </a:r>
            <a:r>
              <a:rPr lang="it-IT" sz="2700" dirty="0"/>
              <a:t> (come sostituito dall’art. 4, c. 1, lett. i, d.lgs. 24 settembre 2016, n. 185), che riconosce tale stato ai «</a:t>
            </a:r>
            <a:r>
              <a:rPr lang="it-IT" sz="2700" dirty="0">
                <a:highlight>
                  <a:srgbClr val="FFFF00"/>
                </a:highlight>
              </a:rPr>
              <a:t>soggetti privi di impiego che dichiarano, in forma telematica, al sistema informativo unitario delle politiche del lavoro</a:t>
            </a:r>
            <a:r>
              <a:rPr lang="it-IT" sz="2700" dirty="0"/>
              <a:t> di cui all’articolo 13, </a:t>
            </a:r>
            <a:r>
              <a:rPr lang="it-IT" sz="2700" dirty="0">
                <a:highlight>
                  <a:srgbClr val="FFFF00"/>
                </a:highlight>
              </a:rPr>
              <a:t>la propria immediata disponibilità allo svolgimento di attività lavorativa e alla partecipazione alle misure di politica attiva del lavoro concordate con il centro per l’impiego»</a:t>
            </a:r>
          </a:p>
        </p:txBody>
      </p:sp>
    </p:spTree>
    <p:extLst>
      <p:ext uri="{BB962C8B-B14F-4D97-AF65-F5344CB8AC3E}">
        <p14:creationId xmlns:p14="http://schemas.microsoft.com/office/powerpoint/2010/main" val="255063121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Va allora segnalato che, a conferma della funzione ‘transizionale’ anche della Naspi, l’</a:t>
            </a:r>
            <a:r>
              <a:rPr lang="it-IT" altLang="it-IT" sz="3200" u="sng" dirty="0">
                <a:highlight>
                  <a:srgbClr val="FFFF00"/>
                </a:highlight>
              </a:rPr>
              <a:t>art. 9, c. 1</a:t>
            </a:r>
            <a:r>
              <a:rPr lang="it-IT" altLang="it-IT" sz="3200" dirty="0"/>
              <a:t>, d.lgs. n. 22/2015, stabilisce che «</a:t>
            </a:r>
            <a:r>
              <a:rPr lang="it-IT" sz="3200" dirty="0"/>
              <a:t>Il lavoratore che durante il periodo in cui percepisce la </a:t>
            </a:r>
            <a:r>
              <a:rPr lang="it-IT" sz="3200" dirty="0" err="1"/>
              <a:t>NASpI</a:t>
            </a:r>
            <a:r>
              <a:rPr lang="it-IT" sz="3200" dirty="0"/>
              <a:t> </a:t>
            </a:r>
            <a:r>
              <a:rPr lang="it-IT" sz="3200" dirty="0">
                <a:highlight>
                  <a:srgbClr val="FFFF00"/>
                </a:highlight>
              </a:rPr>
              <a:t>instauri un rapporto di lavoro subordinato il cui reddito annuale sia superiore al reddito minimo escluso da imposizione fiscale </a:t>
            </a:r>
            <a:r>
              <a:rPr lang="it-IT" sz="3200" u="sng" dirty="0">
                <a:highlight>
                  <a:srgbClr val="FFFF00"/>
                </a:highlight>
              </a:rPr>
              <a:t>decade dalla prestazione, salvo il caso in cui la durata del rapporto di lavoro non sia superiore a sei mesi</a:t>
            </a:r>
            <a:r>
              <a:rPr lang="it-IT" sz="3200" dirty="0"/>
              <a:t>», perché in quest’ultimo caso «</a:t>
            </a:r>
            <a:r>
              <a:rPr lang="it-IT" sz="3200" dirty="0">
                <a:highlight>
                  <a:srgbClr val="FFFF00"/>
                </a:highlight>
              </a:rPr>
              <a:t>la prestazione è </a:t>
            </a:r>
            <a:r>
              <a:rPr lang="it-IT" sz="3200" u="sng" dirty="0">
                <a:highlight>
                  <a:srgbClr val="FFFF00"/>
                </a:highlight>
              </a:rPr>
              <a:t>sospesa d’ufficio per la durata del rapporto di lavoro</a:t>
            </a:r>
            <a:r>
              <a:rPr lang="it-IT" sz="3200" dirty="0"/>
              <a:t>»</a:t>
            </a:r>
            <a:endParaRPr lang="it-IT" sz="3200" dirty="0">
              <a:highlight>
                <a:srgbClr val="FFFF00"/>
              </a:highlight>
            </a:endParaRPr>
          </a:p>
        </p:txBody>
      </p:sp>
    </p:spTree>
    <p:extLst>
      <p:ext uri="{BB962C8B-B14F-4D97-AF65-F5344CB8AC3E}">
        <p14:creationId xmlns:p14="http://schemas.microsoft.com/office/powerpoint/2010/main" val="20366077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Pertanto, </a:t>
            </a:r>
            <a:r>
              <a:rPr lang="it-IT" altLang="it-IT" sz="3400" dirty="0">
                <a:highlight>
                  <a:srgbClr val="FFFF00"/>
                </a:highlight>
              </a:rPr>
              <a:t>è stato confermato il periodo di ‘tolleranza’</a:t>
            </a:r>
            <a:r>
              <a:rPr lang="it-IT" altLang="it-IT" sz="3400" dirty="0"/>
              <a:t> fra la nuova attività lavorativa e la fruizione dell’indennità, </a:t>
            </a:r>
            <a:r>
              <a:rPr lang="it-IT" altLang="it-IT" sz="3400" dirty="0">
                <a:highlight>
                  <a:srgbClr val="FFFF00"/>
                </a:highlight>
              </a:rPr>
              <a:t>anche se ora è chiaro che rileva la durata prevista del nuovo rapporto di lavoro</a:t>
            </a:r>
            <a:r>
              <a:rPr lang="it-IT" altLang="it-IT" sz="3400" dirty="0"/>
              <a:t>, e non la durata che abbia nel suo concreto svolgimento: secondo la circolare INPS n. 94/2015 </a:t>
            </a:r>
            <a:r>
              <a:rPr lang="it-IT" altLang="it-IT" sz="3400" dirty="0">
                <a:highlight>
                  <a:srgbClr val="FFFF00"/>
                </a:highlight>
              </a:rPr>
              <a:t>si tiene conto della durata del rapporto contrattualmente stabilita</a:t>
            </a:r>
            <a:r>
              <a:rPr lang="it-IT" altLang="it-IT" sz="3400" dirty="0"/>
              <a:t>, e non di quanti siano i giorni effettivi di lavoro, né della circostanza che il lavoratore si dimetta prima di superare i sei mesi</a:t>
            </a:r>
            <a:endParaRPr lang="it-IT" sz="3400" dirty="0">
              <a:highlight>
                <a:srgbClr val="FFFF00"/>
              </a:highlight>
            </a:endParaRPr>
          </a:p>
        </p:txBody>
      </p:sp>
    </p:spTree>
    <p:extLst>
      <p:ext uri="{BB962C8B-B14F-4D97-AF65-F5344CB8AC3E}">
        <p14:creationId xmlns:p14="http://schemas.microsoft.com/office/powerpoint/2010/main" val="1932592682"/>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00" dirty="0"/>
              <a:t>Sempre al fine di confermare la funzione ‘transizionale’ della nuova indennità, il </a:t>
            </a:r>
            <a:r>
              <a:rPr lang="it-IT" altLang="it-IT" sz="2900" dirty="0">
                <a:highlight>
                  <a:srgbClr val="FFFF00"/>
                </a:highlight>
              </a:rPr>
              <a:t>secondo comma</a:t>
            </a:r>
            <a:r>
              <a:rPr lang="it-IT" altLang="it-IT" sz="2900" dirty="0"/>
              <a:t> dello stesso art. 9 d.lgs. n. 22/2015 </a:t>
            </a:r>
            <a:r>
              <a:rPr lang="it-IT" altLang="it-IT" sz="2900" u="sng" dirty="0">
                <a:highlight>
                  <a:srgbClr val="FFFF00"/>
                </a:highlight>
              </a:rPr>
              <a:t>esclude sia la decadenza, sia l’effetto di sospensione della prestazione</a:t>
            </a:r>
            <a:r>
              <a:rPr lang="it-IT" altLang="it-IT" sz="2900" dirty="0"/>
              <a:t>, nella ipotesi in cui il lavoratore «</a:t>
            </a:r>
            <a:r>
              <a:rPr lang="it-IT" sz="2900" dirty="0"/>
              <a:t>durante il periodo in cui percepisce la </a:t>
            </a:r>
            <a:r>
              <a:rPr lang="it-IT" sz="2900" dirty="0" err="1"/>
              <a:t>NASpI</a:t>
            </a:r>
            <a:r>
              <a:rPr lang="it-IT" sz="2900" dirty="0"/>
              <a:t> instauri un </a:t>
            </a:r>
            <a:r>
              <a:rPr lang="it-IT" sz="2900" u="sng" dirty="0">
                <a:highlight>
                  <a:srgbClr val="FFFF00"/>
                </a:highlight>
              </a:rPr>
              <a:t>rapporto di lavoro subordinato il cui reddito annuale sia inferiore al reddito minimo escluso da imposizione</a:t>
            </a:r>
            <a:r>
              <a:rPr lang="it-IT" sz="2900" dirty="0"/>
              <a:t>», e stabilisce che in tal caso egli «</a:t>
            </a:r>
            <a:r>
              <a:rPr lang="it-IT" sz="2900" u="sng" dirty="0">
                <a:highlight>
                  <a:srgbClr val="FFFF00"/>
                </a:highlight>
              </a:rPr>
              <a:t>conserva il diritto alla prestazione, ridotta nei termini di cui all’articolo 10</a:t>
            </a:r>
            <a:r>
              <a:rPr lang="it-IT" sz="2900" dirty="0"/>
              <a:t>» (ovvero ridotta dei quattro quinti del reddito che il lavoratore prevede di ricavare da tale rapporto di lavoro)</a:t>
            </a:r>
            <a:endParaRPr lang="it-IT" sz="2900" dirty="0">
              <a:highlight>
                <a:srgbClr val="FFFF00"/>
              </a:highlight>
            </a:endParaRPr>
          </a:p>
        </p:txBody>
      </p:sp>
    </p:spTree>
    <p:extLst>
      <p:ext uri="{BB962C8B-B14F-4D97-AF65-F5344CB8AC3E}">
        <p14:creationId xmlns:p14="http://schemas.microsoft.com/office/powerpoint/2010/main" val="2799061901"/>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L’art. 9, c. 2, d.lgs. n. 22/2015 subordina, però, tale possibilità di conservazione del «</a:t>
            </a:r>
            <a:r>
              <a:rPr lang="it-IT" sz="2800" dirty="0"/>
              <a:t>diritto alla prestazione, ridotta nei termini di cui all’articolo 10», alla </a:t>
            </a:r>
            <a:r>
              <a:rPr lang="it-IT" sz="2800" b="1" u="sng" dirty="0">
                <a:highlight>
                  <a:srgbClr val="FFFF00"/>
                </a:highlight>
              </a:rPr>
              <a:t>duplice condizione</a:t>
            </a:r>
            <a:r>
              <a:rPr lang="it-IT" sz="2800" dirty="0"/>
              <a:t>: a) che il lavoratore «comunichi all’INPS entro trenta giorni dall’inizio dell’attività il reddito annuo previsto» e b) «che </a:t>
            </a:r>
            <a:r>
              <a:rPr lang="it-IT" sz="2800" u="sng" dirty="0">
                <a:highlight>
                  <a:srgbClr val="FFFF00"/>
                </a:highlight>
              </a:rPr>
              <a:t>il datore di lavoro o, qualora il lavoratore sia impiegato con contratto di somministrazione, l’utilizzatore, siano diversi dal datore di lavoro o dall’utilizzatore per i quali il lavoratore prestava la sua attività quando è cessato il rapporto di lavoro che ha determinato il diritto alla </a:t>
            </a:r>
            <a:r>
              <a:rPr lang="it-IT" sz="2800" u="sng" dirty="0" err="1">
                <a:highlight>
                  <a:srgbClr val="FFFF00"/>
                </a:highlight>
              </a:rPr>
              <a:t>NASpI</a:t>
            </a:r>
            <a:r>
              <a:rPr lang="it-IT" sz="2800" u="sng" dirty="0">
                <a:highlight>
                  <a:srgbClr val="FFFF00"/>
                </a:highlight>
              </a:rPr>
              <a:t> e non presentino rispetto ad essi rapporti di collegamento o di controllo ovvero assetti proprietari sostanzialmente coincidenti</a:t>
            </a:r>
            <a:r>
              <a:rPr lang="it-IT" sz="2800" dirty="0"/>
              <a:t>»</a:t>
            </a:r>
            <a:endParaRPr lang="it-IT" sz="2800" dirty="0">
              <a:highlight>
                <a:srgbClr val="FFFF00"/>
              </a:highlight>
            </a:endParaRPr>
          </a:p>
        </p:txBody>
      </p:sp>
    </p:spTree>
    <p:extLst>
      <p:ext uri="{BB962C8B-B14F-4D97-AF65-F5344CB8AC3E}">
        <p14:creationId xmlns:p14="http://schemas.microsoft.com/office/powerpoint/2010/main" val="318276900"/>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000" dirty="0"/>
              <a:t>Sia per l’ipotesi di </a:t>
            </a:r>
            <a:r>
              <a:rPr lang="it-IT" altLang="it-IT" sz="3000" dirty="0">
                <a:highlight>
                  <a:srgbClr val="FFFF00"/>
                </a:highlight>
              </a:rPr>
              <a:t>sospensione</a:t>
            </a:r>
            <a:r>
              <a:rPr lang="it-IT" altLang="it-IT" sz="3000" dirty="0"/>
              <a:t> della prestazione di cui all’art. 9, c. 1, sia per l’ipotesi di </a:t>
            </a:r>
            <a:r>
              <a:rPr lang="it-IT" altLang="it-IT" sz="3000" dirty="0">
                <a:highlight>
                  <a:srgbClr val="FFFF00"/>
                </a:highlight>
              </a:rPr>
              <a:t>conservazione della prestazione in misura ridotta</a:t>
            </a:r>
            <a:r>
              <a:rPr lang="it-IT" altLang="it-IT" sz="3000" dirty="0"/>
              <a:t> di cui all’art. 9, c. 2, il legislatore prevede che </a:t>
            </a:r>
            <a:r>
              <a:rPr lang="it-IT" altLang="it-IT" sz="3000" dirty="0">
                <a:highlight>
                  <a:srgbClr val="FFFF00"/>
                </a:highlight>
              </a:rPr>
              <a:t>la </a:t>
            </a:r>
            <a:r>
              <a:rPr lang="it-IT" sz="3000" dirty="0">
                <a:highlight>
                  <a:srgbClr val="FFFF00"/>
                </a:highlight>
              </a:rPr>
              <a:t>«contribuzione versata» dal nuovo datore di lavoro «è utile ai fini di cui agli articoli 3 e 5» dello stesso</a:t>
            </a:r>
            <a:r>
              <a:rPr lang="it-IT" altLang="it-IT" sz="3000" dirty="0">
                <a:highlight>
                  <a:srgbClr val="FFFF00"/>
                </a:highlight>
              </a:rPr>
              <a:t> d.lgs. n. 22/2015</a:t>
            </a:r>
            <a:r>
              <a:rPr lang="it-IT" altLang="it-IT" sz="3000" dirty="0"/>
              <a:t> (quindi del trattamento Naspi, mentre non è utile ai fini pensionistici). Va, poi, ricordato che con la circolare n. 142/2015 l’INPS ha fornito chiarimenti su alcune particolari fattispecie, fra le quali quella in cui il nuovo rapporto sia di lavoro intermittente</a:t>
            </a:r>
            <a:endParaRPr lang="it-IT" sz="3000" dirty="0">
              <a:highlight>
                <a:srgbClr val="FFFF00"/>
              </a:highlight>
            </a:endParaRPr>
          </a:p>
        </p:txBody>
      </p:sp>
    </p:spTree>
    <p:extLst>
      <p:ext uri="{BB962C8B-B14F-4D97-AF65-F5344CB8AC3E}">
        <p14:creationId xmlns:p14="http://schemas.microsoft.com/office/powerpoint/2010/main" val="2583807670"/>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450" dirty="0"/>
              <a:t>L’</a:t>
            </a:r>
            <a:r>
              <a:rPr lang="it-IT" altLang="it-IT" sz="2450" dirty="0">
                <a:highlight>
                  <a:srgbClr val="FFFF00"/>
                </a:highlight>
              </a:rPr>
              <a:t>art. 10 d.lgs. n. 22/2015</a:t>
            </a:r>
            <a:r>
              <a:rPr lang="it-IT" altLang="it-IT" sz="2450" dirty="0"/>
              <a:t> si riferisce invece all’ipotesi in cui il l</a:t>
            </a:r>
            <a:r>
              <a:rPr lang="it-IT" sz="2450" dirty="0"/>
              <a:t>avoratore «durante il periodo in cui percepisce la </a:t>
            </a:r>
            <a:r>
              <a:rPr lang="it-IT" sz="2450" dirty="0" err="1"/>
              <a:t>NASpI</a:t>
            </a:r>
            <a:r>
              <a:rPr lang="it-IT" sz="2450" dirty="0"/>
              <a:t> </a:t>
            </a:r>
            <a:r>
              <a:rPr lang="it-IT" sz="2450" dirty="0">
                <a:highlight>
                  <a:srgbClr val="FFFF00"/>
                </a:highlight>
              </a:rPr>
              <a:t>intraprenda un’attività lavorativa autonoma o di impresa individuale, dalla quale ricava un reddito</a:t>
            </a:r>
            <a:r>
              <a:rPr lang="it-IT" sz="2450" dirty="0"/>
              <a:t> che corrisponde a un’imposta lorda pari o inferiore alle detrazioni spettanti dell’articolo 13 del testo unico delle imposte sui redditi di cui al decreto del Presidente della Repubblica 22 dicembre 1986, n. 917», e stabilisce che </a:t>
            </a:r>
            <a:r>
              <a:rPr lang="it-IT" sz="2450" dirty="0">
                <a:highlight>
                  <a:srgbClr val="FFFF00"/>
                </a:highlight>
              </a:rPr>
              <a:t>«deve informare l’INPS entro un mese dall’inizio dell’attività, dichiarando il reddito annuo che prevede di trarne. La </a:t>
            </a:r>
            <a:r>
              <a:rPr lang="it-IT" sz="2450" dirty="0" err="1">
                <a:highlight>
                  <a:srgbClr val="FFFF00"/>
                </a:highlight>
              </a:rPr>
              <a:t>NASpI</a:t>
            </a:r>
            <a:r>
              <a:rPr lang="it-IT" sz="2450" dirty="0">
                <a:highlight>
                  <a:srgbClr val="FFFF00"/>
                </a:highlight>
              </a:rPr>
              <a:t> è ridotta di un importo pari all’80 per cento del reddito previsto</a:t>
            </a:r>
            <a:r>
              <a:rPr lang="it-IT" sz="2450" dirty="0"/>
              <a:t>, rapportato al periodo di tempo intercorrente tra la data di inizio dell’attività e la data in cui termina il periodo di godimento dell’indennità o, se antecedente, la fine dell’anno. La riduzione di cui al periodo precedente è ricalcolata d’ufficio al momento della presentazione della dichiarazione dei redditi»</a:t>
            </a:r>
            <a:endParaRPr lang="it-IT" sz="2400" dirty="0">
              <a:highlight>
                <a:srgbClr val="FFFF00"/>
              </a:highlight>
            </a:endParaRPr>
          </a:p>
        </p:txBody>
      </p:sp>
    </p:spTree>
    <p:extLst>
      <p:ext uri="{BB962C8B-B14F-4D97-AF65-F5344CB8AC3E}">
        <p14:creationId xmlns:p14="http://schemas.microsoft.com/office/powerpoint/2010/main" val="32460909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Appariva particolarmente rilevante l’esplicita estensione agli «apprendisti» e ai «soci lavoratori di cooperativa», anche se </a:t>
            </a:r>
            <a:r>
              <a:rPr lang="it-IT" altLang="it-IT" sz="3600" dirty="0">
                <a:highlight>
                  <a:srgbClr val="FFFF00"/>
                </a:highlight>
              </a:rPr>
              <a:t>il riferimento a «tutti i lavoratori dipendenti» del settore privato trovava un’eccezione nel terzo comma dello stesso art. 2 l. n. 92/2012</a:t>
            </a:r>
            <a:r>
              <a:rPr lang="it-IT" altLang="it-IT" sz="3600" dirty="0"/>
              <a:t>, che espressamente escludeva dall’applicazione della nuova disciplina gli «</a:t>
            </a:r>
            <a:r>
              <a:rPr lang="it-IT" altLang="it-IT" sz="3600" dirty="0">
                <a:highlight>
                  <a:srgbClr val="FFFF00"/>
                </a:highlight>
              </a:rPr>
              <a:t>operai agricoli</a:t>
            </a:r>
            <a:r>
              <a:rPr lang="it-IT" altLang="it-IT" sz="3600" dirty="0"/>
              <a:t> a tempo determinato o indeterminato»</a:t>
            </a:r>
            <a:endParaRPr lang="it-IT" altLang="it-IT" sz="3600" u="sng" dirty="0"/>
          </a:p>
        </p:txBody>
      </p:sp>
    </p:spTree>
    <p:extLst>
      <p:ext uri="{BB962C8B-B14F-4D97-AF65-F5344CB8AC3E}">
        <p14:creationId xmlns:p14="http://schemas.microsoft.com/office/powerpoint/2010/main" val="3452232134"/>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800" dirty="0"/>
              <a:t>Va allora anche ricordato che per le «</a:t>
            </a:r>
            <a:r>
              <a:rPr lang="it-IT" altLang="it-IT" sz="3800" dirty="0">
                <a:highlight>
                  <a:srgbClr val="FFFF00"/>
                </a:highlight>
              </a:rPr>
              <a:t>prestazioni di lavoro occasionali</a:t>
            </a:r>
            <a:r>
              <a:rPr lang="it-IT" altLang="it-IT" sz="3800" dirty="0"/>
              <a:t>» si prevede che i «</a:t>
            </a:r>
            <a:r>
              <a:rPr lang="it-IT" sz="3800" dirty="0"/>
              <a:t>compensi percepiti dal prestatore (…) </a:t>
            </a:r>
            <a:r>
              <a:rPr lang="it-IT" sz="3800" dirty="0">
                <a:highlight>
                  <a:srgbClr val="FFFF00"/>
                </a:highlight>
              </a:rPr>
              <a:t>non incidono sul suo stato di disoccupato</a:t>
            </a:r>
            <a:r>
              <a:rPr lang="it-IT" sz="3800" dirty="0"/>
              <a:t>» (art. 54-</a:t>
            </a:r>
            <a:r>
              <a:rPr lang="it-IT" sz="3800" i="1" dirty="0"/>
              <a:t>bis</a:t>
            </a:r>
            <a:r>
              <a:rPr lang="it-IT" sz="3800" dirty="0"/>
              <a:t>, c. 4, </a:t>
            </a:r>
            <a:r>
              <a:rPr lang="it-IT" sz="3800" dirty="0" err="1"/>
              <a:t>d.l.</a:t>
            </a:r>
            <a:r>
              <a:rPr lang="it-IT" sz="3800" dirty="0"/>
              <a:t> 24 aprile 2017, n. 50, inserito dalla legge di conversione 21 giugno 2017, n. 96) e, quindi, neppure sulla percezione della Naspi (circ. INPS n. 174/2017)</a:t>
            </a:r>
            <a:endParaRPr lang="it-IT" sz="3800" dirty="0">
              <a:highlight>
                <a:srgbClr val="FFFF00"/>
              </a:highlight>
            </a:endParaRPr>
          </a:p>
        </p:txBody>
      </p:sp>
    </p:spTree>
    <p:extLst>
      <p:ext uri="{BB962C8B-B14F-4D97-AF65-F5344CB8AC3E}">
        <p14:creationId xmlns:p14="http://schemas.microsoft.com/office/powerpoint/2010/main" val="161008221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900" dirty="0"/>
              <a:t>Per quanto riguarda, infine, il requisito di cui all’art. 3, c. 1, lett. b), d.lgs. n. 22/2015 («</a:t>
            </a:r>
            <a:r>
              <a:rPr lang="it-IT" sz="3900" dirty="0"/>
              <a:t>possano far valere, nei quattro anni precedenti l’inizio del periodo di disoccupazione, almeno tredici settimane di contribuzione»</a:t>
            </a:r>
            <a:r>
              <a:rPr lang="it-IT" altLang="it-IT" sz="3900" dirty="0"/>
              <a:t>), va evidenziato che, </a:t>
            </a:r>
            <a:r>
              <a:rPr lang="it-IT" altLang="it-IT" sz="3900" dirty="0">
                <a:highlight>
                  <a:srgbClr val="FFFF00"/>
                </a:highlight>
              </a:rPr>
              <a:t>rispetto alla previgente disciplina, </a:t>
            </a:r>
            <a:r>
              <a:rPr lang="it-IT" sz="3900" dirty="0">
                <a:highlight>
                  <a:srgbClr val="FFFF00"/>
                </a:highlight>
              </a:rPr>
              <a:t>non è più richiesto alcun requisito di anzianità assicurativa</a:t>
            </a:r>
            <a:endParaRPr lang="it-IT" altLang="it-IT" sz="3900" dirty="0">
              <a:highlight>
                <a:srgbClr val="FFFF00"/>
              </a:highlight>
            </a:endParaRPr>
          </a:p>
        </p:txBody>
      </p:sp>
    </p:spTree>
    <p:extLst>
      <p:ext uri="{BB962C8B-B14F-4D97-AF65-F5344CB8AC3E}">
        <p14:creationId xmlns:p14="http://schemas.microsoft.com/office/powerpoint/2010/main" val="61782350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Pertanto, il legislatore ha </a:t>
            </a:r>
            <a:r>
              <a:rPr lang="it-IT" altLang="it-IT" sz="3200" dirty="0">
                <a:highlight>
                  <a:srgbClr val="FFFF00"/>
                </a:highlight>
              </a:rPr>
              <a:t>generalizzato la soluzione che era stata adottata dalla l. n. 92/2012 per la «mini-Aspi»</a:t>
            </a:r>
            <a:r>
              <a:rPr lang="it-IT" altLang="it-IT" sz="3200" dirty="0"/>
              <a:t>, che pure prescindeva dall’anzianità contributiva (in precedenza richiesta, invece, per la prestazione di disoccupazione c.d. ‘a requisiti ridotti’) e che, per tale ragione, era considerata «destinata ad assurgere a </a:t>
            </a:r>
            <a:r>
              <a:rPr lang="it-IT" altLang="it-IT" sz="3200" u="sng" dirty="0">
                <a:highlight>
                  <a:srgbClr val="FFFF00"/>
                </a:highlight>
              </a:rPr>
              <a:t>strumento specifico di tutela» per soggetti «con carriere lavorative e con rapporti di lavoro discontinui»</a:t>
            </a:r>
            <a:r>
              <a:rPr lang="it-IT" altLang="it-IT" sz="3200" dirty="0"/>
              <a:t>, come all’epoca si riteneva accadesse «soprattutto (ai) giovani» (Giubboni, 2013)</a:t>
            </a:r>
            <a:endParaRPr lang="it-IT" altLang="it-IT" sz="3200" dirty="0">
              <a:highlight>
                <a:srgbClr val="FFFF00"/>
              </a:highlight>
            </a:endParaRPr>
          </a:p>
        </p:txBody>
      </p:sp>
    </p:spTree>
    <p:extLst>
      <p:ext uri="{BB962C8B-B14F-4D97-AF65-F5344CB8AC3E}">
        <p14:creationId xmlns:p14="http://schemas.microsoft.com/office/powerpoint/2010/main" val="2905970749"/>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700" dirty="0"/>
              <a:t>Ne deriva che il legislatore, consapevole di come la riforma del </a:t>
            </a:r>
            <a:r>
              <a:rPr lang="it-IT" altLang="it-IT" sz="3700" i="1" dirty="0"/>
              <a:t>Jobs Act </a:t>
            </a:r>
            <a:r>
              <a:rPr lang="it-IT" altLang="it-IT" sz="3700" dirty="0"/>
              <a:t>avrebbe potuto rendere le carriere lavorative </a:t>
            </a:r>
            <a:r>
              <a:rPr lang="it-IT" altLang="it-IT" sz="3700" u="sng" dirty="0">
                <a:highlight>
                  <a:srgbClr val="FFFF00"/>
                </a:highlight>
              </a:rPr>
              <a:t>in generale</a:t>
            </a:r>
            <a:r>
              <a:rPr lang="it-IT" altLang="it-IT" sz="3700" dirty="0"/>
              <a:t> (molto) più discontinue che in passato (per l’accentuata flessibilità, sia ‘in entrata’ che ‘in uscita’, derivante da tale riforma), ha ritenuto </a:t>
            </a:r>
            <a:r>
              <a:rPr lang="it-IT" altLang="it-IT" sz="3700" dirty="0">
                <a:highlight>
                  <a:srgbClr val="FFFF00"/>
                </a:highlight>
              </a:rPr>
              <a:t>opportuno generalizzare la soluzione che, nel 2012, si riteneva finalizzata a tutelare soltanto una parte dei lavoratori</a:t>
            </a:r>
          </a:p>
        </p:txBody>
      </p:sp>
    </p:spTree>
    <p:extLst>
      <p:ext uri="{BB962C8B-B14F-4D97-AF65-F5344CB8AC3E}">
        <p14:creationId xmlns:p14="http://schemas.microsoft.com/office/powerpoint/2010/main" val="2625325797"/>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Peraltro, mentre ai fini dell’accesso alla "mini-ASPI" il requisito di «almeno tredici settimane di contribuzione di attività lavorativa» doveva valutarsi in relazione agli «</a:t>
            </a:r>
            <a:r>
              <a:rPr lang="it-IT" altLang="it-IT" sz="3200" u="sng" dirty="0">
                <a:highlight>
                  <a:srgbClr val="FFFF00"/>
                </a:highlight>
              </a:rPr>
              <a:t>ultimi dodici mesi</a:t>
            </a:r>
            <a:r>
              <a:rPr lang="it-IT" altLang="it-IT" sz="3200" dirty="0"/>
              <a:t>» (art. 2, c. 20, l. n. 92/2012), per la NASPI dev’essere valutato in relazione ai «</a:t>
            </a:r>
            <a:r>
              <a:rPr lang="it-IT" sz="3200" u="sng" dirty="0">
                <a:highlight>
                  <a:srgbClr val="FFFF00"/>
                </a:highlight>
              </a:rPr>
              <a:t>quattro anni precedenti</a:t>
            </a:r>
            <a:r>
              <a:rPr lang="it-IT" sz="3200" dirty="0"/>
              <a:t> l’inizio del periodo di disoccupazione» (</a:t>
            </a:r>
            <a:r>
              <a:rPr lang="it-IT" altLang="it-IT" sz="3200" dirty="0"/>
              <a:t>art. 3, c. 1, lett. b, d.lgs. n. 22/2015): conferma che il </a:t>
            </a:r>
            <a:r>
              <a:rPr lang="it-IT" sz="3200" dirty="0"/>
              <a:t> legislatore del </a:t>
            </a:r>
            <a:r>
              <a:rPr lang="it-IT" sz="3200" i="1" dirty="0"/>
              <a:t>Jobs Act</a:t>
            </a:r>
            <a:r>
              <a:rPr lang="it-IT" sz="3200" dirty="0"/>
              <a:t> ha considerato la possibilità di </a:t>
            </a:r>
            <a:r>
              <a:rPr lang="it-IT" sz="3200" u="sng" dirty="0">
                <a:highlight>
                  <a:srgbClr val="FFFF00"/>
                </a:highlight>
              </a:rPr>
              <a:t>carriere lavorative ancora </a:t>
            </a:r>
            <a:r>
              <a:rPr lang="it-IT" altLang="it-IT" sz="3200" u="sng" dirty="0">
                <a:highlight>
                  <a:srgbClr val="FFFF00"/>
                </a:highlight>
              </a:rPr>
              <a:t>più discontinue</a:t>
            </a:r>
            <a:r>
              <a:rPr lang="it-IT" altLang="it-IT" sz="3200" dirty="0"/>
              <a:t> di quelle prese in considerazione dal legislatore del 2012</a:t>
            </a:r>
            <a:endParaRPr lang="it-IT" altLang="it-IT" sz="3200" dirty="0">
              <a:highlight>
                <a:srgbClr val="FFFF00"/>
              </a:highlight>
            </a:endParaRPr>
          </a:p>
        </p:txBody>
      </p:sp>
    </p:spTree>
    <p:extLst>
      <p:ext uri="{BB962C8B-B14F-4D97-AF65-F5344CB8AC3E}">
        <p14:creationId xmlns:p14="http://schemas.microsoft.com/office/powerpoint/2010/main" val="815360665"/>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50" dirty="0"/>
              <a:t>Va allora ricordato che l’INPS, con la predetta </a:t>
            </a:r>
            <a:r>
              <a:rPr lang="it-IT" altLang="it-IT" sz="3450" dirty="0">
                <a:highlight>
                  <a:srgbClr val="FFFF00"/>
                </a:highlight>
              </a:rPr>
              <a:t>circolare n. 94/2015</a:t>
            </a:r>
            <a:r>
              <a:rPr lang="it-IT" altLang="it-IT" sz="3450" dirty="0"/>
              <a:t>, da un lato, ha specificato quali sono i periodi di contribuzione (sia effettiva che figurativa) utili ai fini del perfezionamento del requisito di cui all’art. 3, c. 1, lett. b), d.lgs. n. 22/2015 e, d’altro lato, </a:t>
            </a:r>
            <a:r>
              <a:rPr lang="it-IT" altLang="it-IT" sz="3450" dirty="0">
                <a:highlight>
                  <a:srgbClr val="FFFF00"/>
                </a:highlight>
              </a:rPr>
              <a:t>ha chiarito che per «</a:t>
            </a:r>
            <a:r>
              <a:rPr lang="it-IT" sz="3450" dirty="0">
                <a:highlight>
                  <a:srgbClr val="FFFF00"/>
                </a:highlight>
              </a:rPr>
              <a:t>contribuzione utile al diritto si deve intendere anche quella dovuta ma non versata</a:t>
            </a:r>
            <a:r>
              <a:rPr lang="it-IT" sz="3450" dirty="0"/>
              <a:t>, in base al </a:t>
            </a:r>
            <a:r>
              <a:rPr lang="it-IT" sz="3450" dirty="0">
                <a:highlight>
                  <a:srgbClr val="FFFF00"/>
                </a:highlight>
              </a:rPr>
              <a:t>principio della c.d. automaticità delle prestazioni</a:t>
            </a:r>
            <a:r>
              <a:rPr lang="it-IT" sz="3450" dirty="0"/>
              <a:t> ex art. 2116 c.c.»</a:t>
            </a:r>
            <a:endParaRPr lang="it-IT" altLang="it-IT" sz="3450" dirty="0">
              <a:highlight>
                <a:srgbClr val="FFFF00"/>
              </a:highlight>
            </a:endParaRPr>
          </a:p>
        </p:txBody>
      </p:sp>
    </p:spTree>
    <p:extLst>
      <p:ext uri="{BB962C8B-B14F-4D97-AF65-F5344CB8AC3E}">
        <p14:creationId xmlns:p14="http://schemas.microsoft.com/office/powerpoint/2010/main" val="1541296124"/>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600" dirty="0"/>
              <a:t>In particolare, con la circolare n. 94/2015, l’INPS ha precisato che </a:t>
            </a:r>
            <a:r>
              <a:rPr lang="it-IT" sz="2600" dirty="0"/>
              <a:t>ai fini </a:t>
            </a:r>
            <a:r>
              <a:rPr lang="it-IT" altLang="it-IT" sz="2600" dirty="0"/>
              <a:t>ai fini del perfezionamento del requisito contributivo di cui all’art. 3, c. 1, lett. b), d.lgs. n. 22/2015, «</a:t>
            </a:r>
            <a:r>
              <a:rPr lang="it-IT" sz="2600" dirty="0"/>
              <a:t>si considerano utili: - i </a:t>
            </a:r>
            <a:r>
              <a:rPr lang="it-IT" sz="2600" dirty="0">
                <a:highlight>
                  <a:srgbClr val="FFFF00"/>
                </a:highlight>
              </a:rPr>
              <a:t>contributi previdenziali</a:t>
            </a:r>
            <a:r>
              <a:rPr lang="it-IT" sz="2600" dirty="0"/>
              <a:t>, comprensivi di quota DS e </a:t>
            </a:r>
            <a:r>
              <a:rPr lang="it-IT" sz="2600" dirty="0" err="1"/>
              <a:t>ASpI</a:t>
            </a:r>
            <a:r>
              <a:rPr lang="it-IT" sz="2600" dirty="0"/>
              <a:t> </a:t>
            </a:r>
            <a:r>
              <a:rPr lang="it-IT" sz="2600" dirty="0">
                <a:highlight>
                  <a:srgbClr val="FFFF00"/>
                </a:highlight>
              </a:rPr>
              <a:t>versati durante il rapporto di lavoro subordinato; - i contributi figurativi accreditati per maternità obbligatoria</a:t>
            </a:r>
            <a:r>
              <a:rPr lang="it-IT" sz="2600" dirty="0"/>
              <a:t> se all’inizio dell’astensione risulta già versata o dovuta contribuzione ed i periodi di congedo parentale purché regolarmente indennizzati e intervenuti in costanza di rapporto di lavoro; - </a:t>
            </a:r>
            <a:r>
              <a:rPr lang="it-IT" sz="2600" dirty="0">
                <a:highlight>
                  <a:srgbClr val="FFFF00"/>
                </a:highlight>
              </a:rPr>
              <a:t>i periodi di lavoro all’estero in paesi comunitari o convenzionati ove sia prevista la possibilità di totalizzazione</a:t>
            </a:r>
            <a:r>
              <a:rPr lang="it-IT" sz="2600" dirty="0"/>
              <a:t>; - i periodi di astensione dal lavoro per malattia dei figli fino agli 8 anni di età nel limite di cinque giorni lavorativi nell’anno solare»</a:t>
            </a:r>
            <a:endParaRPr lang="it-IT" altLang="it-IT" sz="2600" dirty="0">
              <a:highlight>
                <a:srgbClr val="FFFF00"/>
              </a:highlight>
            </a:endParaRPr>
          </a:p>
        </p:txBody>
      </p:sp>
    </p:spTree>
    <p:extLst>
      <p:ext uri="{BB962C8B-B14F-4D97-AF65-F5344CB8AC3E}">
        <p14:creationId xmlns:p14="http://schemas.microsoft.com/office/powerpoint/2010/main" val="453960054"/>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Va anche ricordato che ai fini della determinazione del quadriennio di verifica del requisito contributivo occorre tenere conto «del c.d. "</a:t>
            </a:r>
            <a:r>
              <a:rPr lang="it-IT" altLang="it-IT" sz="3600" dirty="0">
                <a:highlight>
                  <a:srgbClr val="FFFF00"/>
                </a:highlight>
              </a:rPr>
              <a:t>principio di neutralizzazione</a:t>
            </a:r>
            <a:r>
              <a:rPr lang="it-IT" altLang="it-IT" sz="3600" dirty="0"/>
              <a:t>", di cui all’art. 37, </a:t>
            </a:r>
            <a:r>
              <a:rPr lang="it-IT" altLang="it-IT" sz="3600" dirty="0" err="1"/>
              <a:t>d.p.r.</a:t>
            </a:r>
            <a:r>
              <a:rPr lang="it-IT" altLang="it-IT" sz="3600" dirty="0"/>
              <a:t> n. 818/1957», in forza del quale «l’eventuale presenza di periodi non considerati utili determina un proporzionale ampliamento del periodo di osservazione» (Parisella, 2018; in tal senso v. anche circ. INPS n. 94/2015)  </a:t>
            </a:r>
            <a:endParaRPr lang="it-IT" altLang="it-IT" sz="3600" dirty="0">
              <a:highlight>
                <a:srgbClr val="FFFF00"/>
              </a:highlight>
            </a:endParaRPr>
          </a:p>
        </p:txBody>
      </p:sp>
    </p:spTree>
    <p:extLst>
      <p:ext uri="{BB962C8B-B14F-4D97-AF65-F5344CB8AC3E}">
        <p14:creationId xmlns:p14="http://schemas.microsoft.com/office/powerpoint/2010/main" val="263769452"/>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00" dirty="0"/>
              <a:t>Le modalità di presentazione della domanda e la decorrenza della prestazione sono disciplinate dall’</a:t>
            </a:r>
            <a:r>
              <a:rPr lang="it-IT" altLang="it-IT" sz="2900" u="sng" dirty="0">
                <a:highlight>
                  <a:srgbClr val="FFFF00"/>
                </a:highlight>
              </a:rPr>
              <a:t>art. 6</a:t>
            </a:r>
            <a:r>
              <a:rPr lang="it-IT" altLang="it-IT" sz="2900" dirty="0"/>
              <a:t> d.lgs. n. 22/2015, che stabilisce: </a:t>
            </a:r>
          </a:p>
          <a:p>
            <a:pPr marL="0" indent="0" algn="just">
              <a:lnSpc>
                <a:spcPct val="90000"/>
              </a:lnSpc>
              <a:buNone/>
            </a:pPr>
            <a:r>
              <a:rPr lang="it-IT" altLang="it-IT" sz="2900" dirty="0"/>
              <a:t>«1. </a:t>
            </a:r>
            <a:r>
              <a:rPr lang="it-IT" sz="2900" dirty="0"/>
              <a:t>La domanda di </a:t>
            </a:r>
            <a:r>
              <a:rPr lang="it-IT" sz="2900" dirty="0" err="1"/>
              <a:t>NASpI</a:t>
            </a:r>
            <a:r>
              <a:rPr lang="it-IT" sz="2900" dirty="0"/>
              <a:t> </a:t>
            </a:r>
            <a:r>
              <a:rPr lang="it-IT" sz="2900" dirty="0">
                <a:highlight>
                  <a:srgbClr val="FFFF00"/>
                </a:highlight>
              </a:rPr>
              <a:t>è presentata all’INPS</a:t>
            </a:r>
            <a:r>
              <a:rPr lang="it-IT" sz="2900" dirty="0"/>
              <a:t> in via telematica, </a:t>
            </a:r>
            <a:r>
              <a:rPr lang="it-IT" sz="2900" dirty="0">
                <a:highlight>
                  <a:srgbClr val="FFFF00"/>
                </a:highlight>
              </a:rPr>
              <a:t>entro il termine di decadenza di sessantotto giorni dalla cessazione del rapporto di lavoro</a:t>
            </a:r>
            <a:r>
              <a:rPr lang="it-IT" sz="2900" dirty="0"/>
              <a:t>.</a:t>
            </a:r>
            <a:endParaRPr lang="it-IT" altLang="it-IT" sz="2900" dirty="0"/>
          </a:p>
          <a:p>
            <a:pPr marL="0" indent="0" algn="just">
              <a:lnSpc>
                <a:spcPct val="90000"/>
              </a:lnSpc>
              <a:buNone/>
            </a:pPr>
            <a:r>
              <a:rPr lang="it-IT" altLang="it-IT" sz="2900" dirty="0"/>
              <a:t>2. </a:t>
            </a:r>
            <a:r>
              <a:rPr lang="it-IT" sz="2900" dirty="0"/>
              <a:t>La </a:t>
            </a:r>
            <a:r>
              <a:rPr lang="it-IT" sz="2900" dirty="0" err="1"/>
              <a:t>NASpI</a:t>
            </a:r>
            <a:r>
              <a:rPr lang="it-IT" sz="2900" dirty="0"/>
              <a:t> spetta </a:t>
            </a:r>
            <a:r>
              <a:rPr lang="it-IT" sz="2900" u="sng" dirty="0">
                <a:highlight>
                  <a:srgbClr val="FFFF00"/>
                </a:highlight>
              </a:rPr>
              <a:t>a decorrere dall’ottavo giorno successivo</a:t>
            </a:r>
            <a:r>
              <a:rPr lang="it-IT" sz="2900" dirty="0"/>
              <a:t> alla cessazione del rapporto di lavoro o, qualora la domanda sia presentata successivamente a tale data, </a:t>
            </a:r>
            <a:r>
              <a:rPr lang="it-IT" sz="2900" dirty="0">
                <a:highlight>
                  <a:srgbClr val="FFFF00"/>
                </a:highlight>
              </a:rPr>
              <a:t>dal primo giorno successivo alla data di presentazione della domanda</a:t>
            </a:r>
            <a:r>
              <a:rPr lang="it-IT" sz="2900" dirty="0"/>
              <a:t>»</a:t>
            </a:r>
            <a:endParaRPr lang="it-IT" altLang="it-IT" sz="2900" dirty="0"/>
          </a:p>
        </p:txBody>
      </p:sp>
    </p:spTree>
    <p:extLst>
      <p:ext uri="{BB962C8B-B14F-4D97-AF65-F5344CB8AC3E}">
        <p14:creationId xmlns:p14="http://schemas.microsoft.com/office/powerpoint/2010/main" val="103303640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900" dirty="0"/>
              <a:t>Per quanto riguarda il </a:t>
            </a:r>
            <a:r>
              <a:rPr lang="it-IT" altLang="it-IT" sz="2900" u="sng" dirty="0">
                <a:highlight>
                  <a:srgbClr val="FFFF00"/>
                </a:highlight>
              </a:rPr>
              <a:t>termine di decadenza</a:t>
            </a:r>
            <a:r>
              <a:rPr lang="it-IT" altLang="it-IT" sz="2900" dirty="0"/>
              <a:t>, l’INPS ha fornito, con la </a:t>
            </a:r>
            <a:r>
              <a:rPr lang="it-IT" altLang="it-IT" sz="2900" dirty="0">
                <a:highlight>
                  <a:srgbClr val="FFFF00"/>
                </a:highlight>
              </a:rPr>
              <a:t>circolare n. 94/2015</a:t>
            </a:r>
            <a:r>
              <a:rPr lang="it-IT" altLang="it-IT" sz="2900" dirty="0"/>
              <a:t>, chiarimenti sulla </a:t>
            </a:r>
            <a:r>
              <a:rPr lang="it-IT" altLang="it-IT" sz="2900" dirty="0">
                <a:highlight>
                  <a:srgbClr val="FFFF00"/>
                </a:highlight>
              </a:rPr>
              <a:t>individuazione della </a:t>
            </a:r>
            <a:r>
              <a:rPr lang="it-IT" altLang="it-IT" sz="2900" u="sng" dirty="0">
                <a:highlight>
                  <a:srgbClr val="FFFF00"/>
                </a:highlight>
              </a:rPr>
              <a:t>data di decorrenza</a:t>
            </a:r>
            <a:r>
              <a:rPr lang="it-IT" altLang="it-IT" sz="2900" dirty="0"/>
              <a:t> (ad es.: «</a:t>
            </a:r>
            <a:r>
              <a:rPr lang="it-IT" sz="2900" dirty="0"/>
              <a:t>trentesimo giorno successivo alla data di cessazione» del rapporto in caso di licenziamento senza preavviso), </a:t>
            </a:r>
            <a:r>
              <a:rPr lang="it-IT" altLang="it-IT" sz="2900" dirty="0">
                <a:highlight>
                  <a:srgbClr val="FFFF00"/>
                </a:highlight>
              </a:rPr>
              <a:t>indicando anche una serie di eventi</a:t>
            </a:r>
            <a:r>
              <a:rPr lang="it-IT" altLang="it-IT" sz="2900" dirty="0"/>
              <a:t> («</a:t>
            </a:r>
            <a:r>
              <a:rPr lang="it-IT" sz="2900" dirty="0"/>
              <a:t>evento di maternità indennizzabile»; «evento di malattia comune indennizzabile da parte dell’INPS o infortunio sul lavoro/malattia professionale indennizzabile da parte dell’INAIL»; etc.), che determinano, in base ai criteri specificati dallo stesso Istituto, la </a:t>
            </a:r>
            <a:r>
              <a:rPr lang="it-IT" sz="2900" u="sng" dirty="0">
                <a:highlight>
                  <a:srgbClr val="FFFF00"/>
                </a:highlight>
              </a:rPr>
              <a:t>sospensione della decorrenza</a:t>
            </a:r>
            <a:r>
              <a:rPr lang="it-IT" sz="2900" dirty="0">
                <a:highlight>
                  <a:srgbClr val="FFFF00"/>
                </a:highlight>
              </a:rPr>
              <a:t> del termine di decadenza</a:t>
            </a:r>
            <a:endParaRPr lang="it-IT" altLang="it-IT" sz="2900" dirty="0">
              <a:highlight>
                <a:srgbClr val="FFFF00"/>
              </a:highlight>
            </a:endParaRPr>
          </a:p>
        </p:txBody>
      </p:sp>
    </p:spTree>
    <p:extLst>
      <p:ext uri="{BB962C8B-B14F-4D97-AF65-F5344CB8AC3E}">
        <p14:creationId xmlns:p14="http://schemas.microsoft.com/office/powerpoint/2010/main" val="10047381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000" dirty="0"/>
              <a:t>Sempre con l’«obiettivo di </a:t>
            </a:r>
            <a:r>
              <a:rPr lang="it-IT" altLang="it-IT" sz="3000" dirty="0">
                <a:highlight>
                  <a:srgbClr val="FFFF00"/>
                </a:highlight>
              </a:rPr>
              <a:t>realizzare una tutela universalistica dello stato di disoccupazione</a:t>
            </a:r>
            <a:r>
              <a:rPr lang="it-IT" altLang="it-IT" sz="3000" dirty="0"/>
              <a:t>» (Cinelli, 2013), la legge n. 92/2012 aveva previsto anche una </a:t>
            </a:r>
            <a:r>
              <a:rPr lang="it-IT" altLang="it-IT" sz="3000" dirty="0">
                <a:highlight>
                  <a:srgbClr val="FFFF00"/>
                </a:highlight>
              </a:rPr>
              <a:t>«mini-ASPI»</a:t>
            </a:r>
            <a:r>
              <a:rPr lang="it-IT" altLang="it-IT" sz="3000" dirty="0"/>
              <a:t> per i lavoratori che non fossero in possesso dei requisiti minimi per il trattamento ASPI (ma potessero far valere 13 settimane di contribuzione negli ultimi 12 mesi), in modo da poter </a:t>
            </a:r>
            <a:r>
              <a:rPr lang="it-IT" altLang="it-IT" sz="3000" dirty="0">
                <a:highlight>
                  <a:srgbClr val="FFFF00"/>
                </a:highlight>
              </a:rPr>
              <a:t>garantire una tutela economica "della" disoccupazione anche ai lavoratori occupati con contratti di lavoro non </a:t>
            </a:r>
            <a:r>
              <a:rPr lang="it-IT" altLang="it-IT" sz="3000" i="1" dirty="0">
                <a:highlight>
                  <a:srgbClr val="FFFF00"/>
                </a:highlight>
              </a:rPr>
              <a:t>standard</a:t>
            </a:r>
            <a:r>
              <a:rPr lang="it-IT" altLang="it-IT" sz="3000" dirty="0">
                <a:highlight>
                  <a:srgbClr val="FFFF00"/>
                </a:highlight>
              </a:rPr>
              <a:t> e, quindi, con carriere lavorative ‘frammentate’</a:t>
            </a:r>
            <a:r>
              <a:rPr lang="it-IT" altLang="it-IT" sz="3000" dirty="0"/>
              <a:t>, e che a causa dei requisiti contributivi erano esclusi dalla previgente indennità di disoccupazione</a:t>
            </a:r>
            <a:r>
              <a:rPr lang="it-IT" altLang="it-IT" sz="3000" dirty="0">
                <a:highlight>
                  <a:srgbClr val="FFFF00"/>
                </a:highlight>
              </a:rPr>
              <a:t> </a:t>
            </a:r>
            <a:endParaRPr lang="it-IT" altLang="it-IT" sz="3000" u="sng" dirty="0">
              <a:highlight>
                <a:srgbClr val="FFFF00"/>
              </a:highlight>
            </a:endParaRPr>
          </a:p>
        </p:txBody>
      </p:sp>
    </p:spTree>
    <p:extLst>
      <p:ext uri="{BB962C8B-B14F-4D97-AF65-F5344CB8AC3E}">
        <p14:creationId xmlns:p14="http://schemas.microsoft.com/office/powerpoint/2010/main" val="233457846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000" dirty="0"/>
              <a:t>In tale prospettiva, con la </a:t>
            </a:r>
            <a:r>
              <a:rPr lang="it-IT" altLang="it-IT" sz="3000" dirty="0">
                <a:highlight>
                  <a:srgbClr val="FFFF00"/>
                </a:highlight>
              </a:rPr>
              <a:t>circolare n. 21/2023</a:t>
            </a:r>
            <a:r>
              <a:rPr lang="it-IT" altLang="it-IT" sz="3000" dirty="0"/>
              <a:t> l’INPS ha precisato che </a:t>
            </a:r>
            <a:r>
              <a:rPr lang="it-IT" sz="3000" dirty="0"/>
              <a:t>al fine di dare attuazione alle disposizioni di cui agli articoli 189 e 190 d.lgs. n. 14 del 2019 in caso di </a:t>
            </a:r>
            <a:r>
              <a:rPr lang="it-IT" sz="3000" dirty="0">
                <a:highlight>
                  <a:srgbClr val="FFFF00"/>
                </a:highlight>
              </a:rPr>
              <a:t>liquidazione giudiziale nei confronti del datore di lavoro</a:t>
            </a:r>
            <a:r>
              <a:rPr lang="it-IT" sz="3000" dirty="0"/>
              <a:t> e, quindi, «consentire al lavoratore che si dimette nel periodo di sospensione di poter presentare utilmente domanda di </a:t>
            </a:r>
            <a:r>
              <a:rPr lang="it-IT" sz="3000" dirty="0" err="1"/>
              <a:t>NASpI</a:t>
            </a:r>
            <a:r>
              <a:rPr lang="it-IT" sz="3000" dirty="0"/>
              <a:t>», «</a:t>
            </a:r>
            <a:r>
              <a:rPr lang="it-IT" sz="3000" dirty="0">
                <a:highlight>
                  <a:srgbClr val="FFFF00"/>
                </a:highlight>
              </a:rPr>
              <a:t>il termine di 68 giorni</a:t>
            </a:r>
            <a:r>
              <a:rPr lang="it-IT" sz="3000" dirty="0"/>
              <a:t> legislativamente previsto, a pena di decadenza, per la presentazione della domanda di </a:t>
            </a:r>
            <a:r>
              <a:rPr lang="it-IT" sz="3000" dirty="0" err="1"/>
              <a:t>NASpI</a:t>
            </a:r>
            <a:r>
              <a:rPr lang="it-IT" sz="3000" dirty="0"/>
              <a:t> </a:t>
            </a:r>
            <a:r>
              <a:rPr lang="it-IT" sz="3000" dirty="0">
                <a:highlight>
                  <a:srgbClr val="FFFF00"/>
                </a:highlight>
              </a:rPr>
              <a:t>decorre dalla data in cui il lavoratore rassegna le proprie dimissioni e non dalla data della cessazione del rapporto di lavoro</a:t>
            </a:r>
            <a:r>
              <a:rPr lang="it-IT" sz="3000" dirty="0"/>
              <a:t>»</a:t>
            </a:r>
            <a:endParaRPr lang="it-IT" altLang="it-IT" sz="3000" dirty="0"/>
          </a:p>
        </p:txBody>
      </p:sp>
    </p:spTree>
    <p:extLst>
      <p:ext uri="{BB962C8B-B14F-4D97-AF65-F5344CB8AC3E}">
        <p14:creationId xmlns:p14="http://schemas.microsoft.com/office/powerpoint/2010/main" val="18359899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Per quanto riguarda, invece, la decorrenza del trattamento indennitario, il secondo comma dell’art. 6 d.lgs. n. 22/2015 ha confermato, in chiave antiabusiva, la presunzione secondo la quale «lo stato di bisogno si realizza solo a partire dall’ottavo giorno di disoccupazione: donde il </a:t>
            </a:r>
            <a:r>
              <a:rPr lang="it-IT" altLang="it-IT" sz="3400" dirty="0">
                <a:highlight>
                  <a:srgbClr val="FFFF00"/>
                </a:highlight>
              </a:rPr>
              <a:t>perdurare della regola del </a:t>
            </a:r>
            <a:r>
              <a:rPr lang="it-IT" altLang="it-IT" sz="3400" i="1" dirty="0">
                <a:highlight>
                  <a:srgbClr val="FFFF00"/>
                </a:highlight>
              </a:rPr>
              <a:t>periodo di carenza</a:t>
            </a:r>
            <a:r>
              <a:rPr lang="it-IT" altLang="it-IT" sz="3400" dirty="0">
                <a:highlight>
                  <a:srgbClr val="FFFF00"/>
                </a:highlight>
              </a:rPr>
              <a:t> di sette giorni</a:t>
            </a:r>
            <a:r>
              <a:rPr lang="it-IT" altLang="it-IT" sz="3400" dirty="0"/>
              <a:t>, durante il quale il trattamento indennitario non spetta (artt. 75 e 76, </a:t>
            </a:r>
            <a:r>
              <a:rPr lang="it-IT" altLang="it-IT" sz="3400" dirty="0" err="1"/>
              <a:t>r.d.l.</a:t>
            </a:r>
            <a:r>
              <a:rPr lang="it-IT" altLang="it-IT" sz="3400" dirty="0"/>
              <a:t> n. 1827 del 1935)» (Cinelli, 2022)</a:t>
            </a:r>
            <a:r>
              <a:rPr lang="it-IT" altLang="it-IT" sz="2800" dirty="0"/>
              <a:t>    </a:t>
            </a:r>
          </a:p>
        </p:txBody>
      </p:sp>
    </p:spTree>
    <p:extLst>
      <p:ext uri="{BB962C8B-B14F-4D97-AF65-F5344CB8AC3E}">
        <p14:creationId xmlns:p14="http://schemas.microsoft.com/office/powerpoint/2010/main" val="496328416"/>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La </a:t>
            </a:r>
            <a:r>
              <a:rPr lang="it-IT" altLang="it-IT" sz="2800" u="sng" dirty="0">
                <a:highlight>
                  <a:srgbClr val="FFFF00"/>
                </a:highlight>
              </a:rPr>
              <a:t>misura dell’indennità</a:t>
            </a:r>
            <a:r>
              <a:rPr lang="it-IT" altLang="it-IT" sz="2800" dirty="0"/>
              <a:t> spettante si calcola in base alle disposizioni contenute nell’</a:t>
            </a:r>
            <a:r>
              <a:rPr lang="it-IT" altLang="it-IT" sz="2800" u="sng" dirty="0">
                <a:highlight>
                  <a:srgbClr val="FFFF00"/>
                </a:highlight>
              </a:rPr>
              <a:t>art. 4</a:t>
            </a:r>
            <a:r>
              <a:rPr lang="it-IT" altLang="it-IT" sz="2800" dirty="0"/>
              <a:t> d.lgs. n. 22/2015, che stabiliscono che la NASPI «è </a:t>
            </a:r>
            <a:r>
              <a:rPr lang="it-IT" altLang="it-IT" sz="2800" dirty="0">
                <a:highlight>
                  <a:srgbClr val="FFFF00"/>
                </a:highlight>
              </a:rPr>
              <a:t>rapportata</a:t>
            </a:r>
            <a:r>
              <a:rPr lang="it-IT" altLang="it-IT" sz="2800" dirty="0"/>
              <a:t>», in base alle percentuali previste dal secondo comma, «</a:t>
            </a:r>
            <a:r>
              <a:rPr lang="it-IT" sz="2800" dirty="0">
                <a:highlight>
                  <a:srgbClr val="FFFF00"/>
                </a:highlight>
              </a:rPr>
              <a:t>alla retribuzione imponibile ai fini previdenziali degli ultimi quattro anni divisa per il numero di settimane di contribuzione e moltiplicata per il numero 4,33</a:t>
            </a:r>
            <a:r>
              <a:rPr lang="it-IT" sz="2800" dirty="0"/>
              <a:t>» (primo comma), tenendo conto del limite costituito dall’«importo mensile massimo» indicato dal secondo comma (1.300 euro nel 2015), «rivalutato annualmente sulla base della variazione dell’indice ISTAT dei prezzi al consumo per le famiglie degli operai e degli impiegati intercorsa nell’anno precedente»</a:t>
            </a:r>
            <a:endParaRPr lang="it-IT" altLang="it-IT" sz="2800" dirty="0"/>
          </a:p>
        </p:txBody>
      </p:sp>
    </p:spTree>
    <p:extLst>
      <p:ext uri="{BB962C8B-B14F-4D97-AF65-F5344CB8AC3E}">
        <p14:creationId xmlns:p14="http://schemas.microsoft.com/office/powerpoint/2010/main" val="287243304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3800" dirty="0"/>
              <a:t>Al fine di garantire la </a:t>
            </a:r>
            <a:r>
              <a:rPr lang="it-IT" sz="3800" dirty="0">
                <a:highlight>
                  <a:srgbClr val="FFFF00"/>
                </a:highlight>
              </a:rPr>
              <a:t>funzione ‘transizionale’</a:t>
            </a:r>
            <a:r>
              <a:rPr lang="it-IT" sz="3800" dirty="0"/>
              <a:t> del nuovo strumento di tutela e, quindi, «al fine di </a:t>
            </a:r>
            <a:r>
              <a:rPr lang="it-IT" sz="3800" u="sng" dirty="0">
                <a:highlight>
                  <a:srgbClr val="FFFF00"/>
                </a:highlight>
              </a:rPr>
              <a:t>incentivare quanto </a:t>
            </a:r>
            <a:r>
              <a:rPr lang="it-IT" altLang="it-IT" sz="3800" u="sng" dirty="0">
                <a:highlight>
                  <a:srgbClr val="FFFF00"/>
                </a:highlight>
              </a:rPr>
              <a:t>più possibile il lavoratore ad attivarsi per il reinserimento»</a:t>
            </a:r>
            <a:r>
              <a:rPr lang="it-IT" altLang="it-IT" sz="3800" dirty="0"/>
              <a:t> (Parisella, 2013),</a:t>
            </a:r>
            <a:r>
              <a:rPr lang="it-IT" sz="3800" dirty="0"/>
              <a:t> </a:t>
            </a:r>
            <a:r>
              <a:rPr lang="it-IT" altLang="it-IT" sz="3800" u="sng" dirty="0">
                <a:highlight>
                  <a:srgbClr val="FFFF00"/>
                </a:highlight>
              </a:rPr>
              <a:t>l’art. 4, c. 3</a:t>
            </a:r>
            <a:r>
              <a:rPr lang="it-IT" altLang="it-IT" sz="3800" dirty="0"/>
              <a:t>, d.lgs. n. 22/2015 ha</a:t>
            </a:r>
            <a:r>
              <a:rPr lang="it-IT" sz="3800" dirty="0"/>
              <a:t> </a:t>
            </a:r>
            <a:r>
              <a:rPr lang="it-IT" sz="3800" dirty="0">
                <a:highlight>
                  <a:srgbClr val="FFFF00"/>
                </a:highlight>
              </a:rPr>
              <a:t>confermato l’istituto del </a:t>
            </a:r>
            <a:r>
              <a:rPr lang="fr-FR" sz="3800" i="1" dirty="0">
                <a:highlight>
                  <a:srgbClr val="FFFF00"/>
                </a:highlight>
              </a:rPr>
              <a:t>décalage</a:t>
            </a:r>
            <a:r>
              <a:rPr lang="it-IT" sz="3800" dirty="0"/>
              <a:t>:</a:t>
            </a:r>
            <a:r>
              <a:rPr lang="it-IT" altLang="it-IT" sz="3800" dirty="0"/>
              <a:t> «</a:t>
            </a:r>
            <a:r>
              <a:rPr lang="it-IT" sz="3800" dirty="0"/>
              <a:t>La </a:t>
            </a:r>
            <a:r>
              <a:rPr lang="it-IT" sz="3800" dirty="0" err="1"/>
              <a:t>NASpI</a:t>
            </a:r>
            <a:r>
              <a:rPr lang="it-IT" sz="3800" dirty="0"/>
              <a:t> si riduce del 3 per cento ogni mese a decorrere dal primo giorno del quarto mese di fruizione»</a:t>
            </a:r>
            <a:endParaRPr lang="it-IT" altLang="it-IT" sz="3800" dirty="0"/>
          </a:p>
        </p:txBody>
      </p:sp>
    </p:spTree>
    <p:extLst>
      <p:ext uri="{BB962C8B-B14F-4D97-AF65-F5344CB8AC3E}">
        <p14:creationId xmlns:p14="http://schemas.microsoft.com/office/powerpoint/2010/main" val="189184875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3600" dirty="0"/>
              <a:t>In base a tale disciplina la riduzione sarebbe superiore al 15% già dal nono mese di fruizione, con </a:t>
            </a:r>
            <a:r>
              <a:rPr lang="it-IT" sz="3600" dirty="0">
                <a:highlight>
                  <a:srgbClr val="FFFF00"/>
                </a:highlight>
              </a:rPr>
              <a:t>un inasprimento del </a:t>
            </a:r>
            <a:r>
              <a:rPr lang="fr-FR" sz="3600" i="1" dirty="0">
                <a:highlight>
                  <a:srgbClr val="FFFF00"/>
                </a:highlight>
              </a:rPr>
              <a:t>décalage</a:t>
            </a:r>
            <a:r>
              <a:rPr lang="it-IT" altLang="it-IT" sz="3600" dirty="0"/>
              <a:t> rispetto alla disciplina dell’ASPI (per la quale, come abbiamo detto, l’art. 2, c. 9, l. n. 92/2012 aveva previsto «</a:t>
            </a:r>
            <a:r>
              <a:rPr lang="it-IT" sz="3600" dirty="0"/>
              <a:t>una riduzione del </a:t>
            </a:r>
            <a:r>
              <a:rPr lang="it-IT" sz="3600" dirty="0">
                <a:highlight>
                  <a:srgbClr val="FFFF00"/>
                </a:highlight>
              </a:rPr>
              <a:t>15 per cento dopo i primi sei mesi</a:t>
            </a:r>
            <a:r>
              <a:rPr lang="it-IT" sz="3600" dirty="0"/>
              <a:t> di fruizione», con possibilità di un’ulteriore riduzione «del 15 per cento» soltanto «dopo il dodicesimo mese di fruizione»)</a:t>
            </a:r>
            <a:endParaRPr lang="it-IT" altLang="it-IT" sz="3600" dirty="0"/>
          </a:p>
        </p:txBody>
      </p:sp>
    </p:spTree>
    <p:extLst>
      <p:ext uri="{BB962C8B-B14F-4D97-AF65-F5344CB8AC3E}">
        <p14:creationId xmlns:p14="http://schemas.microsoft.com/office/powerpoint/2010/main" val="2042379174"/>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2900" dirty="0"/>
              <a:t>Tenendo, però, conto delle condizioni del mercato del lavoro, l’art. 1, c. 221, lett. c), l. 30 dicembre 2021, n. 234, ha aggiunto al</a:t>
            </a:r>
            <a:r>
              <a:rPr lang="it-IT" altLang="it-IT" sz="2900" dirty="0"/>
              <a:t>l’art. 4, c. 3, d.lgs. n. 22/2015 un nuovo periodo che </a:t>
            </a:r>
            <a:r>
              <a:rPr lang="it-IT" altLang="it-IT" sz="2900" dirty="0">
                <a:highlight>
                  <a:srgbClr val="FFFF00"/>
                </a:highlight>
              </a:rPr>
              <a:t>differisce (e quindi attenua) gli effetti </a:t>
            </a:r>
            <a:r>
              <a:rPr lang="it-IT" sz="2900" dirty="0">
                <a:highlight>
                  <a:srgbClr val="FFFF00"/>
                </a:highlight>
              </a:rPr>
              <a:t>del </a:t>
            </a:r>
            <a:r>
              <a:rPr lang="fr-FR" sz="2900" i="1" dirty="0">
                <a:highlight>
                  <a:srgbClr val="FFFF00"/>
                </a:highlight>
              </a:rPr>
              <a:t>décalage</a:t>
            </a:r>
            <a:r>
              <a:rPr lang="it-IT" sz="2900" dirty="0"/>
              <a:t>:</a:t>
            </a:r>
            <a:r>
              <a:rPr lang="it-IT" altLang="it-IT" sz="2900" dirty="0"/>
              <a:t> «</a:t>
            </a:r>
            <a:r>
              <a:rPr lang="it-IT" sz="2900" dirty="0"/>
              <a:t>Con riferimento agli eventi di disoccupazione verificatisi dal 1° gennaio 2022, la </a:t>
            </a:r>
            <a:r>
              <a:rPr lang="it-IT" sz="2900" dirty="0" err="1"/>
              <a:t>NASpI</a:t>
            </a:r>
            <a:r>
              <a:rPr lang="it-IT" sz="2900" dirty="0"/>
              <a:t> si riduce del 3 per cento ogni mese a decorrere dal </a:t>
            </a:r>
            <a:r>
              <a:rPr lang="it-IT" sz="2900" dirty="0">
                <a:highlight>
                  <a:srgbClr val="FFFF00"/>
                </a:highlight>
              </a:rPr>
              <a:t>primo giorno del sesto mese</a:t>
            </a:r>
            <a:r>
              <a:rPr lang="it-IT" sz="2900" dirty="0"/>
              <a:t> di fruizione; tale riduzione decorre dal </a:t>
            </a:r>
            <a:r>
              <a:rPr lang="it-IT" sz="2900" dirty="0">
                <a:highlight>
                  <a:srgbClr val="FFFF00"/>
                </a:highlight>
              </a:rPr>
              <a:t>primo giorno dell’ottavo mese</a:t>
            </a:r>
            <a:r>
              <a:rPr lang="it-IT" sz="2900" dirty="0"/>
              <a:t> di fruizione per i beneficiari della </a:t>
            </a:r>
            <a:r>
              <a:rPr lang="it-IT" sz="2900" dirty="0" err="1"/>
              <a:t>NASpI</a:t>
            </a:r>
            <a:r>
              <a:rPr lang="it-IT" sz="2900" dirty="0"/>
              <a:t> che abbiano compiuto il cinquantacinquesimo anno di età alla data di presentazione della domanda»</a:t>
            </a:r>
          </a:p>
        </p:txBody>
      </p:sp>
    </p:spTree>
    <p:extLst>
      <p:ext uri="{BB962C8B-B14F-4D97-AF65-F5344CB8AC3E}">
        <p14:creationId xmlns:p14="http://schemas.microsoft.com/office/powerpoint/2010/main" val="211995620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Il </a:t>
            </a:r>
            <a:r>
              <a:rPr lang="it-IT" altLang="it-IT" sz="3100" dirty="0">
                <a:highlight>
                  <a:srgbClr val="FFFF00"/>
                </a:highlight>
              </a:rPr>
              <a:t>carattere assicurativo</a:t>
            </a:r>
            <a:r>
              <a:rPr lang="it-IT" altLang="it-IT" sz="3100" dirty="0"/>
              <a:t> (anche) della NASPI si manifesta (oltre che nella disciplina dei requisiti di accesso e del calcolo della sua misura, anche) nella </a:t>
            </a:r>
            <a:r>
              <a:rPr lang="it-IT" altLang="it-IT" sz="3100" dirty="0">
                <a:highlight>
                  <a:srgbClr val="FFFF00"/>
                </a:highlight>
              </a:rPr>
              <a:t>disciplina della sua durata</a:t>
            </a:r>
            <a:r>
              <a:rPr lang="it-IT" altLang="it-IT" sz="3100" dirty="0"/>
              <a:t>, che è contenuta nell’</a:t>
            </a:r>
            <a:r>
              <a:rPr lang="it-IT" altLang="it-IT" sz="3100" u="sng" dirty="0">
                <a:highlight>
                  <a:srgbClr val="FFFF00"/>
                </a:highlight>
              </a:rPr>
              <a:t>art. 5</a:t>
            </a:r>
            <a:r>
              <a:rPr lang="it-IT" altLang="it-IT" sz="3100" dirty="0"/>
              <a:t> del d.lgs. n. 22/2015: «</a:t>
            </a:r>
            <a:r>
              <a:rPr lang="it-IT" sz="3100" dirty="0"/>
              <a:t>La </a:t>
            </a:r>
            <a:r>
              <a:rPr lang="it-IT" sz="3100" dirty="0" err="1"/>
              <a:t>NASpI</a:t>
            </a:r>
            <a:r>
              <a:rPr lang="it-IT" sz="3100" dirty="0"/>
              <a:t> è corrisposta mensilmente, per un </a:t>
            </a:r>
            <a:r>
              <a:rPr lang="it-IT" sz="3100" dirty="0">
                <a:highlight>
                  <a:srgbClr val="FFFF00"/>
                </a:highlight>
              </a:rPr>
              <a:t>numero di settimane pari alla metà delle settimane di contribuzione degli ultimi quattro anni</a:t>
            </a:r>
            <a:r>
              <a:rPr lang="it-IT" sz="3100" dirty="0"/>
              <a:t>».</a:t>
            </a:r>
          </a:p>
          <a:p>
            <a:pPr marL="0" indent="0" algn="just">
              <a:lnSpc>
                <a:spcPct val="90000"/>
              </a:lnSpc>
              <a:buNone/>
            </a:pPr>
            <a:r>
              <a:rPr lang="it-IT" sz="3100" dirty="0"/>
              <a:t>La </a:t>
            </a:r>
            <a:r>
              <a:rPr lang="it-IT" sz="3100" u="sng" dirty="0">
                <a:highlight>
                  <a:srgbClr val="FFFF00"/>
                </a:highlight>
              </a:rPr>
              <a:t>durata massima</a:t>
            </a:r>
            <a:r>
              <a:rPr lang="it-IT" sz="3100" dirty="0"/>
              <a:t> è, quindi, di </a:t>
            </a:r>
            <a:r>
              <a:rPr lang="it-IT" sz="3100" u="sng" dirty="0">
                <a:highlight>
                  <a:srgbClr val="FFFF00"/>
                </a:highlight>
              </a:rPr>
              <a:t>due anni</a:t>
            </a:r>
            <a:r>
              <a:rPr lang="it-IT" sz="3100" dirty="0"/>
              <a:t> (nella ipotesi in cui la contribuzione risulti versata – o dovuta - per tutti e quattro gli anni)</a:t>
            </a:r>
            <a:endParaRPr lang="it-IT" altLang="it-IT" sz="3100" dirty="0"/>
          </a:p>
        </p:txBody>
      </p:sp>
    </p:spTree>
    <p:extLst>
      <p:ext uri="{BB962C8B-B14F-4D97-AF65-F5344CB8AC3E}">
        <p14:creationId xmlns:p14="http://schemas.microsoft.com/office/powerpoint/2010/main" val="281041228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50" dirty="0"/>
              <a:t>Va ricordato che l’art. 5 d.lgs. n. 22/2015 contiene un secondo periodo: «</a:t>
            </a:r>
            <a:r>
              <a:rPr lang="it-IT" sz="3450" dirty="0"/>
              <a:t>Ai fini del calcolo della durata </a:t>
            </a:r>
            <a:r>
              <a:rPr lang="it-IT" sz="3450" dirty="0">
                <a:highlight>
                  <a:srgbClr val="FFFF00"/>
                </a:highlight>
              </a:rPr>
              <a:t>non sono computati i periodi contributivi che hanno già dato luogo ad erogazione delle prestazioni di disoccupazione</a:t>
            </a:r>
            <a:r>
              <a:rPr lang="it-IT" sz="3450" dirty="0"/>
              <a:t>». Tale disposizione ha determinato l’esigenza di tenere conto di discipline diverse, e l’INPS è intervenuto a più riprese con le sue circolari (a partire dalla circ. n. 94/2015) al fine di sciogliere i nodi interpretativi</a:t>
            </a:r>
            <a:endParaRPr lang="it-IT" altLang="it-IT" sz="3600" u="sng" dirty="0">
              <a:highlight>
                <a:srgbClr val="FFFF00"/>
              </a:highlight>
            </a:endParaRPr>
          </a:p>
        </p:txBody>
      </p:sp>
    </p:spTree>
    <p:extLst>
      <p:ext uri="{BB962C8B-B14F-4D97-AF65-F5344CB8AC3E}">
        <p14:creationId xmlns:p14="http://schemas.microsoft.com/office/powerpoint/2010/main" val="2270912075"/>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800" dirty="0"/>
              <a:t>In base al successivo </a:t>
            </a:r>
            <a:r>
              <a:rPr lang="it-IT" altLang="it-IT" sz="2800" u="sng" dirty="0">
                <a:highlight>
                  <a:srgbClr val="FFFF00"/>
                </a:highlight>
              </a:rPr>
              <a:t>art. 8, c. 1</a:t>
            </a:r>
            <a:r>
              <a:rPr lang="it-IT" altLang="it-IT" sz="2800" dirty="0"/>
              <a:t>, d.lgs. n. 22/2015, «</a:t>
            </a:r>
            <a:r>
              <a:rPr lang="it-IT" sz="2800" dirty="0"/>
              <a:t>Il lavoratore avente diritto alla corresponsione della </a:t>
            </a:r>
            <a:r>
              <a:rPr lang="it-IT" sz="2800" dirty="0" err="1"/>
              <a:t>NASpI</a:t>
            </a:r>
            <a:r>
              <a:rPr lang="it-IT" sz="2800" dirty="0"/>
              <a:t> può </a:t>
            </a:r>
            <a:r>
              <a:rPr lang="it-IT" sz="2800" u="sng" dirty="0">
                <a:highlight>
                  <a:srgbClr val="FFFF00"/>
                </a:highlight>
              </a:rPr>
              <a:t>richiedere la liquidazione anticipata, in unica soluzione, dell’importo complessivo</a:t>
            </a:r>
            <a:r>
              <a:rPr lang="it-IT" sz="2800" dirty="0"/>
              <a:t> del trattamento che gli spetta e che non gli è stato ancora erogato, </a:t>
            </a:r>
            <a:r>
              <a:rPr lang="it-IT" sz="2800" dirty="0">
                <a:highlight>
                  <a:srgbClr val="FFFF00"/>
                </a:highlight>
              </a:rPr>
              <a:t>a titolo di incentivo all’avvio di un’attività lavorativa autonoma o di impresa individuale o per la sottoscrizione di una quota di capitale sociale di una cooperativa</a:t>
            </a:r>
            <a:r>
              <a:rPr lang="it-IT" sz="2800" dirty="0"/>
              <a:t> nella quale il rapporto mutualistico ha ad oggetto la prestazione di attività lavorative da parte del socio». Tale erogazione «si considera </a:t>
            </a:r>
            <a:r>
              <a:rPr lang="it-IT" sz="2800" dirty="0">
                <a:highlight>
                  <a:srgbClr val="FFFF00"/>
                </a:highlight>
              </a:rPr>
              <a:t>non imponibile ai fini dell’imposta sul reddito delle persone fisiche</a:t>
            </a:r>
            <a:r>
              <a:rPr lang="it-IT" sz="2800" dirty="0"/>
              <a:t>» (art. 12, l. 27 dicembre 2019, n. 160)</a:t>
            </a:r>
            <a:endParaRPr lang="it-IT" altLang="it-IT" sz="2800" u="sng" dirty="0">
              <a:highlight>
                <a:srgbClr val="FFFF00"/>
              </a:highlight>
            </a:endParaRPr>
          </a:p>
        </p:txBody>
      </p:sp>
    </p:spTree>
    <p:extLst>
      <p:ext uri="{BB962C8B-B14F-4D97-AF65-F5344CB8AC3E}">
        <p14:creationId xmlns:p14="http://schemas.microsoft.com/office/powerpoint/2010/main" val="1939282096"/>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Il </a:t>
            </a:r>
            <a:r>
              <a:rPr lang="it-IT" altLang="it-IT" sz="3400" u="sng" dirty="0">
                <a:highlight>
                  <a:srgbClr val="FFFF00"/>
                </a:highlight>
              </a:rPr>
              <a:t>quarto comma</a:t>
            </a:r>
            <a:r>
              <a:rPr lang="it-IT" altLang="it-IT" sz="3400" dirty="0"/>
              <a:t> del medesimo art. 8, d.lgs. n. 22/2015 stabilisce, però, che «</a:t>
            </a:r>
            <a:r>
              <a:rPr lang="it-IT" sz="3400" dirty="0"/>
              <a:t>Il lavoratore che </a:t>
            </a:r>
            <a:r>
              <a:rPr lang="it-IT" sz="3400" dirty="0">
                <a:highlight>
                  <a:srgbClr val="FFFF00"/>
                </a:highlight>
              </a:rPr>
              <a:t>instaura un rapporto di lavoro subordinato prima della scadenza del periodo per cui è riconosciuta la liquidazione anticipata della </a:t>
            </a:r>
            <a:r>
              <a:rPr lang="it-IT" sz="3400" dirty="0" err="1">
                <a:highlight>
                  <a:srgbClr val="FFFF00"/>
                </a:highlight>
              </a:rPr>
              <a:t>NASpI</a:t>
            </a:r>
            <a:r>
              <a:rPr lang="it-IT" sz="3400" dirty="0">
                <a:highlight>
                  <a:srgbClr val="FFFF00"/>
                </a:highlight>
              </a:rPr>
              <a:t> è tenuto a </a:t>
            </a:r>
            <a:r>
              <a:rPr lang="it-IT" sz="3400" u="sng" dirty="0">
                <a:highlight>
                  <a:srgbClr val="FFFF00"/>
                </a:highlight>
              </a:rPr>
              <a:t>restituire per intero l’anticipazione ottenuta</a:t>
            </a:r>
            <a:r>
              <a:rPr lang="it-IT" sz="3400" dirty="0"/>
              <a:t>, salvo il caso in cui il rapporto di lavoro subordinato sia instaurato con la cooperativa della quale il lavoratore ha sottoscritto una quota di capitale sociale»</a:t>
            </a:r>
            <a:endParaRPr lang="it-IT" altLang="it-IT" sz="3400" u="sng" dirty="0">
              <a:highlight>
                <a:srgbClr val="FFFF00"/>
              </a:highlight>
            </a:endParaRPr>
          </a:p>
        </p:txBody>
      </p:sp>
    </p:spTree>
    <p:extLst>
      <p:ext uri="{BB962C8B-B14F-4D97-AF65-F5344CB8AC3E}">
        <p14:creationId xmlns:p14="http://schemas.microsoft.com/office/powerpoint/2010/main" val="309924741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Va, però, segnalato che, conformemente al carattere assicurativo del nuovo strumento (derivante dal suo collegamento con la contribuzione maturata), l’</a:t>
            </a:r>
            <a:r>
              <a:rPr lang="it-IT" altLang="it-IT" sz="3600" u="sng" dirty="0">
                <a:highlight>
                  <a:srgbClr val="FFFF00"/>
                </a:highlight>
              </a:rPr>
              <a:t>art. 2, cc. 1 e 4</a:t>
            </a:r>
            <a:r>
              <a:rPr lang="it-IT" altLang="it-IT" sz="3600" dirty="0">
                <a:highlight>
                  <a:srgbClr val="FFFF00"/>
                </a:highlight>
              </a:rPr>
              <a:t>, l. n. 92/2012</a:t>
            </a:r>
            <a:r>
              <a:rPr lang="it-IT" altLang="it-IT" sz="3600" dirty="0"/>
              <a:t>, era esplicito nell’attribuire all’ASPI la «funzione di fornire (…) un’indennità mensile di disoccupazione» </a:t>
            </a:r>
            <a:r>
              <a:rPr lang="it-IT" altLang="it-IT" sz="3600" dirty="0">
                <a:highlight>
                  <a:srgbClr val="FFFF00"/>
                </a:highlight>
              </a:rPr>
              <a:t>soltanto «ai lavoratori che abbiano perduto involontariamente la propria occupazione</a:t>
            </a:r>
            <a:r>
              <a:rPr lang="it-IT" altLang="it-IT" sz="3600" dirty="0"/>
              <a:t>»</a:t>
            </a:r>
            <a:endParaRPr lang="it-IT" altLang="it-IT" sz="3600" u="sng" dirty="0"/>
          </a:p>
        </p:txBody>
      </p:sp>
    </p:spTree>
    <p:extLst>
      <p:ext uri="{BB962C8B-B14F-4D97-AF65-F5344CB8AC3E}">
        <p14:creationId xmlns:p14="http://schemas.microsoft.com/office/powerpoint/2010/main" val="4032139609"/>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600" dirty="0"/>
              <a:t>Tale disposizione potrebbe apparire in contrasto con la funzione transizionale della Naspi, ma la Corte costituzionale, con la sentenza 14 ottobre 2021, n. 194, ne ha riconosciuto la legittimità in considerazione della «</a:t>
            </a:r>
            <a:r>
              <a:rPr lang="it-IT" sz="2600" i="1" dirty="0">
                <a:highlight>
                  <a:srgbClr val="FFFF00"/>
                </a:highlight>
              </a:rPr>
              <a:t>ratio</a:t>
            </a:r>
            <a:r>
              <a:rPr lang="it-IT" sz="2600" dirty="0">
                <a:highlight>
                  <a:srgbClr val="FFFF00"/>
                </a:highlight>
              </a:rPr>
              <a:t> dell’obbligo restitutorio</a:t>
            </a:r>
            <a:r>
              <a:rPr lang="it-IT" sz="2600" dirty="0"/>
              <a:t>», «costituita da una più </a:t>
            </a:r>
            <a:r>
              <a:rPr lang="it-IT" sz="2600" dirty="0">
                <a:highlight>
                  <a:srgbClr val="FFFF00"/>
                </a:highlight>
              </a:rPr>
              <a:t>specifica finalità di contrasto del possibile abuso da parte di chi chiede il beneficio senza poi intraprendere, in concreto, un’attività di lavoro autonomo o di impresa</a:t>
            </a:r>
            <a:r>
              <a:rPr lang="it-IT" sz="2600" dirty="0"/>
              <a:t>. L’eventuale instaurazione di un rapporto di lavoro subordinato, proprio nel periodo in cui sarebbe stata altrimenti erogata la prestazione periodica, è una spia della mancanza di effettività e di autenticità dell’attività di lavoro autonomo o di impresa che giustifica la liquidazione anticipata della prestazione, altrimenti spettante con cadenza periodica»</a:t>
            </a:r>
            <a:endParaRPr lang="it-IT" altLang="it-IT" sz="2600" u="sng" dirty="0">
              <a:highlight>
                <a:srgbClr val="FFFF00"/>
              </a:highlight>
            </a:endParaRPr>
          </a:p>
        </p:txBody>
      </p:sp>
    </p:spTree>
    <p:extLst>
      <p:ext uri="{BB962C8B-B14F-4D97-AF65-F5344CB8AC3E}">
        <p14:creationId xmlns:p14="http://schemas.microsoft.com/office/powerpoint/2010/main" val="1139876259"/>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800" dirty="0"/>
              <a:t>La funzione ‘transizionale’ della Naspi è confermata dalla "</a:t>
            </a:r>
            <a:r>
              <a:rPr lang="it-IT" altLang="it-IT" sz="2800" u="sng" dirty="0">
                <a:highlight>
                  <a:srgbClr val="FFFF00"/>
                </a:highlight>
              </a:rPr>
              <a:t>condizionalità</a:t>
            </a:r>
            <a:r>
              <a:rPr lang="it-IT" altLang="it-IT" sz="2800" dirty="0"/>
              <a:t>" della tutela ex </a:t>
            </a:r>
            <a:r>
              <a:rPr lang="it-IT" altLang="it-IT" sz="2800" u="sng" dirty="0">
                <a:highlight>
                  <a:srgbClr val="FFFF00"/>
                </a:highlight>
              </a:rPr>
              <a:t>art. 7</a:t>
            </a:r>
            <a:r>
              <a:rPr lang="it-IT" altLang="it-IT" sz="2800" dirty="0"/>
              <a:t> d.lgs. n. 22/2015:</a:t>
            </a:r>
          </a:p>
          <a:p>
            <a:pPr marL="0" indent="0" algn="just">
              <a:lnSpc>
                <a:spcPct val="90000"/>
              </a:lnSpc>
              <a:buNone/>
            </a:pPr>
            <a:r>
              <a:rPr lang="it-IT" altLang="it-IT" sz="2800" dirty="0"/>
              <a:t>«1. </a:t>
            </a:r>
            <a:r>
              <a:rPr lang="it-IT" sz="2800" dirty="0"/>
              <a:t>L’erogazione della </a:t>
            </a:r>
            <a:r>
              <a:rPr lang="it-IT" sz="2800" dirty="0" err="1"/>
              <a:t>NASpI</a:t>
            </a:r>
            <a:r>
              <a:rPr lang="it-IT" sz="2800" dirty="0"/>
              <a:t> è </a:t>
            </a:r>
            <a:r>
              <a:rPr lang="it-IT" sz="2800" u="sng" dirty="0">
                <a:highlight>
                  <a:srgbClr val="FFFF00"/>
                </a:highlight>
              </a:rPr>
              <a:t>condizionata alla regolare partecipazione alle iniziative di attivazione lavorativa nonché ai percorsi di riqualificazione professionale</a:t>
            </a:r>
            <a:r>
              <a:rPr lang="it-IT" sz="2800" dirty="0"/>
              <a:t> proposti dai Servizi competenti (…);</a:t>
            </a:r>
            <a:endParaRPr lang="it-IT" altLang="it-IT" sz="2800" dirty="0"/>
          </a:p>
          <a:p>
            <a:pPr marL="0" indent="0" algn="just">
              <a:lnSpc>
                <a:spcPct val="90000"/>
              </a:lnSpc>
              <a:buNone/>
            </a:pPr>
            <a:r>
              <a:rPr lang="it-IT" altLang="it-IT" sz="2800" dirty="0"/>
              <a:t>2. </a:t>
            </a:r>
            <a:r>
              <a:rPr lang="it-IT" sz="2800" dirty="0"/>
              <a:t>Con il decreto legislativo di cui all’articolo 1, comma 3, della legge 10 dicembre 2014, n. 183, sono introdotte ulteriori misure volte a </a:t>
            </a:r>
            <a:r>
              <a:rPr lang="it-IT" sz="2800" u="sng" dirty="0">
                <a:highlight>
                  <a:srgbClr val="FFFF00"/>
                </a:highlight>
              </a:rPr>
              <a:t>condizionare la fruizione della </a:t>
            </a:r>
            <a:r>
              <a:rPr lang="it-IT" sz="2800" u="sng" dirty="0" err="1">
                <a:highlight>
                  <a:srgbClr val="FFFF00"/>
                </a:highlight>
              </a:rPr>
              <a:t>NASpI</a:t>
            </a:r>
            <a:r>
              <a:rPr lang="it-IT" sz="2800" u="sng" dirty="0">
                <a:highlight>
                  <a:srgbClr val="FFFF00"/>
                </a:highlight>
              </a:rPr>
              <a:t> alla ricerca attiva di un’occupazione e al reinserimento nel tessuto produttivo</a:t>
            </a:r>
            <a:r>
              <a:rPr lang="it-IT" sz="2800" dirty="0"/>
              <a:t>»</a:t>
            </a:r>
          </a:p>
        </p:txBody>
      </p:sp>
    </p:spTree>
    <p:extLst>
      <p:ext uri="{BB962C8B-B14F-4D97-AF65-F5344CB8AC3E}">
        <p14:creationId xmlns:p14="http://schemas.microsoft.com/office/powerpoint/2010/main" val="100151014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Il terzo comma dello stesso art. 7 d.lgs. n. 22/2015 ha previsto che «</a:t>
            </a:r>
            <a:r>
              <a:rPr lang="it-IT" sz="3100" dirty="0"/>
              <a:t>le condizioni e le modalità per l’attuazione della presente disposizione nonché le misure conseguenti all’inottemperanza agli obblighi di partecipazione alle azioni di politica attiva di cui al comma 1» sarebbero state determinate con successivo </a:t>
            </a:r>
            <a:r>
              <a:rPr lang="it-IT" altLang="it-IT" sz="3100" dirty="0"/>
              <a:t>«</a:t>
            </a:r>
            <a:r>
              <a:rPr lang="it-IT" sz="3100" dirty="0"/>
              <a:t>decreto del Ministro del lavoro e delle politiche sociali, da adottare entro 90 giorni dalla data di entrata in vigore del presente decreto, sentita la Conferenza permanente per i rapporti tra lo Stato, le regioni e le province autonome di Trento e di Bolzano»</a:t>
            </a:r>
            <a:endParaRPr lang="it-IT" altLang="it-IT" sz="3100" dirty="0"/>
          </a:p>
        </p:txBody>
      </p:sp>
    </p:spTree>
    <p:extLst>
      <p:ext uri="{BB962C8B-B14F-4D97-AF65-F5344CB8AC3E}">
        <p14:creationId xmlns:p14="http://schemas.microsoft.com/office/powerpoint/2010/main" val="156326435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Pertanto, per definire la disciplina della "condizionalità" della Naspi occorre tenere conto non soltanto delle disposizioni del d.lgs. 14 settembre 2015, n. 150, ma anche della disciplina di dettaglio stabilita dal Ministero del lavoro e delle politiche sociali, su proposta </a:t>
            </a:r>
            <a:r>
              <a:rPr lang="it-IT" sz="4000" dirty="0"/>
              <a:t>dell’ANPAL,</a:t>
            </a:r>
            <a:r>
              <a:rPr lang="it-IT" altLang="it-IT" sz="4000" dirty="0"/>
              <a:t> con </a:t>
            </a:r>
            <a:r>
              <a:rPr lang="it-IT" sz="4000" dirty="0"/>
              <a:t>il</a:t>
            </a:r>
            <a:r>
              <a:rPr lang="it-IT" altLang="it-IT" sz="4000" dirty="0"/>
              <a:t> D.M. 10 aprile 2018 (la vedremo)</a:t>
            </a:r>
            <a:endParaRPr lang="it-IT" altLang="it-IT" sz="4000" u="sng" dirty="0">
              <a:highlight>
                <a:srgbClr val="FFFF00"/>
              </a:highlight>
            </a:endParaRPr>
          </a:p>
        </p:txBody>
      </p:sp>
    </p:spTree>
    <p:extLst>
      <p:ext uri="{BB962C8B-B14F-4D97-AF65-F5344CB8AC3E}">
        <p14:creationId xmlns:p14="http://schemas.microsoft.com/office/powerpoint/2010/main" val="280485965"/>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200" dirty="0"/>
              <a:t>Va, infine, ricordato che in base all’</a:t>
            </a:r>
            <a:r>
              <a:rPr lang="it-IT" altLang="it-IT" sz="2200" u="sng" dirty="0">
                <a:highlight>
                  <a:srgbClr val="FFFF00"/>
                </a:highlight>
              </a:rPr>
              <a:t>art. 11 d.lgs. n. 22/2015</a:t>
            </a:r>
            <a:r>
              <a:rPr lang="it-IT" altLang="it-IT" sz="2200" dirty="0"/>
              <a:t>, «</a:t>
            </a:r>
            <a:r>
              <a:rPr lang="it-IT" sz="2200" dirty="0"/>
              <a:t>Ferme restando le misure conseguenti all'inottemperanza agli obblighi di partecipazione alle azioni di politica attiva previste dal decreto di cui all’articolo 7, comma 3, il lavoratore </a:t>
            </a:r>
            <a:r>
              <a:rPr lang="it-IT" sz="2200" u="sng" dirty="0">
                <a:highlight>
                  <a:srgbClr val="FFFF00"/>
                </a:highlight>
              </a:rPr>
              <a:t>decade dalla fruizione della </a:t>
            </a:r>
            <a:r>
              <a:rPr lang="it-IT" sz="2200" u="sng" dirty="0" err="1">
                <a:highlight>
                  <a:srgbClr val="FFFF00"/>
                </a:highlight>
              </a:rPr>
              <a:t>NASpI</a:t>
            </a:r>
            <a:r>
              <a:rPr lang="it-IT" sz="2200" u="sng" dirty="0">
                <a:highlight>
                  <a:srgbClr val="FFFF00"/>
                </a:highlight>
              </a:rPr>
              <a:t> nei seguenti casi</a:t>
            </a:r>
            <a:r>
              <a:rPr lang="it-IT" sz="2200" dirty="0"/>
              <a:t>:</a:t>
            </a:r>
          </a:p>
          <a:p>
            <a:pPr marL="0" indent="0" algn="just">
              <a:lnSpc>
                <a:spcPct val="90000"/>
              </a:lnSpc>
              <a:buNone/>
            </a:pPr>
            <a:r>
              <a:rPr lang="it-IT" altLang="it-IT" sz="2200" dirty="0"/>
              <a:t>a)</a:t>
            </a:r>
            <a:r>
              <a:rPr lang="it-IT" sz="2200" dirty="0"/>
              <a:t> perdita dello stato di disoccupazione;</a:t>
            </a:r>
            <a:endParaRPr lang="it-IT" altLang="it-IT" sz="2200" dirty="0"/>
          </a:p>
          <a:p>
            <a:pPr marL="0" indent="0" algn="just">
              <a:lnSpc>
                <a:spcPct val="90000"/>
              </a:lnSpc>
              <a:buNone/>
            </a:pPr>
            <a:r>
              <a:rPr lang="it-IT" altLang="it-IT" sz="2200" dirty="0"/>
              <a:t>b)</a:t>
            </a:r>
            <a:r>
              <a:rPr lang="it-IT" sz="2200" dirty="0"/>
              <a:t> inizio di un'attività lavorativa subordinata senza provvedere alle comunicazioni di cui all'articolo 9, commi 2 e 3;</a:t>
            </a:r>
            <a:endParaRPr lang="it-IT" altLang="it-IT" sz="2200" dirty="0"/>
          </a:p>
          <a:p>
            <a:pPr marL="0" indent="0" algn="just">
              <a:lnSpc>
                <a:spcPct val="90000"/>
              </a:lnSpc>
              <a:buNone/>
            </a:pPr>
            <a:r>
              <a:rPr lang="it-IT" altLang="it-IT" sz="2200" dirty="0"/>
              <a:t>c)</a:t>
            </a:r>
            <a:r>
              <a:rPr lang="it-IT" sz="2200" dirty="0"/>
              <a:t> inizio di un'attività lavorativa in forma autonoma o di impresa individuale senza provvedere alla comunicazione di cui all'articolo 10, comma 1, primo periodo;</a:t>
            </a:r>
            <a:endParaRPr lang="it-IT" altLang="it-IT" sz="2200" dirty="0"/>
          </a:p>
          <a:p>
            <a:pPr marL="0" indent="0" algn="just">
              <a:lnSpc>
                <a:spcPct val="90000"/>
              </a:lnSpc>
              <a:buNone/>
            </a:pPr>
            <a:r>
              <a:rPr lang="it-IT" altLang="it-IT" sz="2200" dirty="0"/>
              <a:t>d)</a:t>
            </a:r>
            <a:r>
              <a:rPr lang="it-IT" sz="2200" dirty="0"/>
              <a:t>  raggiungimento dei requisiti per il pensionamento di vecchiaia o anticipato;</a:t>
            </a:r>
            <a:endParaRPr lang="it-IT" altLang="it-IT" sz="2200" dirty="0"/>
          </a:p>
          <a:p>
            <a:pPr marL="0" indent="0" algn="just">
              <a:lnSpc>
                <a:spcPct val="90000"/>
              </a:lnSpc>
              <a:buNone/>
            </a:pPr>
            <a:r>
              <a:rPr lang="it-IT" altLang="it-IT" sz="2200" dirty="0"/>
              <a:t>e)</a:t>
            </a:r>
            <a:r>
              <a:rPr lang="it-IT" sz="2200" dirty="0"/>
              <a:t> acquisizione del diritto all'assegno ordinario di invalidità, salvo il diritto del lavoratore di optare per la </a:t>
            </a:r>
            <a:r>
              <a:rPr lang="it-IT" sz="2200" dirty="0" err="1"/>
              <a:t>NASpI</a:t>
            </a:r>
            <a:r>
              <a:rPr lang="it-IT" sz="2200" dirty="0"/>
              <a:t>»</a:t>
            </a:r>
            <a:endParaRPr lang="it-IT" altLang="it-IT" sz="2200" dirty="0"/>
          </a:p>
        </p:txBody>
      </p:sp>
    </p:spTree>
    <p:extLst>
      <p:ext uri="{BB962C8B-B14F-4D97-AF65-F5344CB8AC3E}">
        <p14:creationId xmlns:p14="http://schemas.microsoft.com/office/powerpoint/2010/main" val="12547881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Pertanto, la dottrina aveva segnalato come il nuovo strumento non potesse realizzare l’«obiettivo universalistico tanto conclamato dal legislatore», perché il suo raggiungimento restava «escluso, </a:t>
            </a:r>
            <a:r>
              <a:rPr lang="it-IT" altLang="it-IT" sz="3600" i="1" dirty="0"/>
              <a:t>a priori</a:t>
            </a:r>
            <a:r>
              <a:rPr lang="it-IT" altLang="it-IT" sz="3600" dirty="0"/>
              <a:t>, in ragione della tradizionale limitazione delle tutele ai soli lavoratori subordinati che perdono una precedente occupazione, e non anche a quelli che la ricercano senza successo» (</a:t>
            </a:r>
            <a:r>
              <a:rPr lang="it-IT" altLang="it-IT" sz="3600" dirty="0" err="1"/>
              <a:t>Bozzao</a:t>
            </a:r>
            <a:r>
              <a:rPr lang="it-IT" altLang="it-IT" sz="3600" dirty="0"/>
              <a:t>, 2013)  </a:t>
            </a:r>
            <a:endParaRPr lang="it-IT" altLang="it-IT" sz="3600" u="sng" dirty="0"/>
          </a:p>
        </p:txBody>
      </p:sp>
    </p:spTree>
    <p:extLst>
      <p:ext uri="{BB962C8B-B14F-4D97-AF65-F5344CB8AC3E}">
        <p14:creationId xmlns:p14="http://schemas.microsoft.com/office/powerpoint/2010/main" val="3169153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E infatti, il carattere assicurativo del nuovo strumento faceva sì che la «universalizzazione» (art. 1, c. 1, lett. </a:t>
            </a:r>
            <a:r>
              <a:rPr lang="it-IT" altLang="it-IT" sz="3600" i="1" dirty="0"/>
              <a:t>d</a:t>
            </a:r>
            <a:r>
              <a:rPr lang="it-IT" altLang="it-IT" sz="3600" dirty="0"/>
              <a:t>, l. n. 92/2012) operasse, in realtà, pur «</a:t>
            </a:r>
            <a:r>
              <a:rPr lang="it-IT" altLang="it-IT" sz="3600" dirty="0">
                <a:highlight>
                  <a:srgbClr val="FFFF00"/>
                </a:highlight>
              </a:rPr>
              <a:t>sempre nell’ambito di una sicurezza sociale occupazionale</a:t>
            </a:r>
            <a:r>
              <a:rPr lang="it-IT" altLang="it-IT" sz="3600" dirty="0"/>
              <a:t>» (Treu, 2012), restando «dunque ancora scoperte ampie fasce di popolazione, primi tra tutti i giovani inoccupati e i disoccupati di lungo periodo, involontariamente esclusi dal mercato del lavoro» (</a:t>
            </a:r>
            <a:r>
              <a:rPr lang="it-IT" altLang="it-IT" sz="3600" dirty="0" err="1"/>
              <a:t>Bozzao</a:t>
            </a:r>
            <a:r>
              <a:rPr lang="it-IT" altLang="it-IT" sz="3600" dirty="0"/>
              <a:t>, 2013)</a:t>
            </a:r>
            <a:endParaRPr lang="it-IT" altLang="it-IT" sz="3600" u="sng" dirty="0"/>
          </a:p>
        </p:txBody>
      </p:sp>
    </p:spTree>
    <p:extLst>
      <p:ext uri="{BB962C8B-B14F-4D97-AF65-F5344CB8AC3E}">
        <p14:creationId xmlns:p14="http://schemas.microsoft.com/office/powerpoint/2010/main" val="2654616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In secondo luogo, sempre al fine di riformare in senso ‘</a:t>
            </a:r>
            <a:r>
              <a:rPr lang="it-IT" altLang="it-IT" sz="3600" dirty="0">
                <a:highlight>
                  <a:srgbClr val="FFFF00"/>
                </a:highlight>
              </a:rPr>
              <a:t>transizionale</a:t>
            </a:r>
            <a:r>
              <a:rPr lang="it-IT" altLang="it-IT" sz="3600" dirty="0"/>
              <a:t>’ le tutele del reddito "esterne" al rapporto di lavoro, la legge n. 92/2012 ha come detto perseguito anche </a:t>
            </a:r>
            <a:r>
              <a:rPr lang="it-IT" altLang="it-IT" sz="3600" dirty="0">
                <a:highlight>
                  <a:srgbClr val="FFFF00"/>
                </a:highlight>
              </a:rPr>
              <a:t>l’obiettivo di rendere gli ammortizzatori sociali funzionali a </a:t>
            </a:r>
            <a:r>
              <a:rPr lang="it-IT" altLang="it-IT" sz="3600" u="sng" dirty="0">
                <a:highlight>
                  <a:srgbClr val="FFFF00"/>
                </a:highlight>
              </a:rPr>
              <a:t>«contribuire alla creazione di occupazione» mediante  il «rafforzamento dell’occupabilità delle persone»</a:t>
            </a:r>
            <a:r>
              <a:rPr lang="it-IT" altLang="it-IT" sz="3600" dirty="0"/>
              <a:t> (cfr. ancora art. 1, c. 1, lett. </a:t>
            </a:r>
            <a:r>
              <a:rPr lang="it-IT" altLang="it-IT" sz="3600" i="1" dirty="0"/>
              <a:t>d</a:t>
            </a:r>
            <a:r>
              <a:rPr lang="it-IT" altLang="it-IT" sz="3600" dirty="0"/>
              <a:t>, l. n. 92/2012)</a:t>
            </a:r>
            <a:endParaRPr lang="it-IT" altLang="it-IT" sz="3600" u="sng" dirty="0"/>
          </a:p>
        </p:txBody>
      </p:sp>
    </p:spTree>
    <p:extLst>
      <p:ext uri="{BB962C8B-B14F-4D97-AF65-F5344CB8AC3E}">
        <p14:creationId xmlns:p14="http://schemas.microsoft.com/office/powerpoint/2010/main" val="10760957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Pertanto, la legge n. 92/2012 ha perseguito anche </a:t>
            </a:r>
            <a:r>
              <a:rPr lang="it-IT" altLang="it-IT" sz="3600" dirty="0">
                <a:highlight>
                  <a:srgbClr val="FFFF00"/>
                </a:highlight>
              </a:rPr>
              <a:t>l’obiettivo di una maggiore integrazione</a:t>
            </a:r>
            <a:r>
              <a:rPr lang="it-IT" altLang="it-IT" sz="3600" dirty="0"/>
              <a:t> delle tutele del reddito "esterne" al rapporto di lavoro </a:t>
            </a:r>
            <a:r>
              <a:rPr lang="it-IT" altLang="it-IT" sz="3600" dirty="0">
                <a:highlight>
                  <a:srgbClr val="FFFF00"/>
                </a:highlight>
              </a:rPr>
              <a:t>con le politiche attive e i servizi per l’impiego</a:t>
            </a:r>
            <a:r>
              <a:rPr lang="it-IT" altLang="it-IT" sz="3600" dirty="0"/>
              <a:t>, così da rendere quelle tutele (che sono in principio dirette ad attuare l’art. 38, cpv. Cost.) </a:t>
            </a:r>
            <a:r>
              <a:rPr lang="it-IT" altLang="it-IT" sz="3600" dirty="0">
                <a:highlight>
                  <a:srgbClr val="FFFF00"/>
                </a:highlight>
              </a:rPr>
              <a:t>anche funzionali a realizzare le «condizioni» per rendere «effettivo» il diritto al lavoro</a:t>
            </a:r>
            <a:r>
              <a:rPr lang="it-IT" altLang="it-IT" sz="3600" dirty="0"/>
              <a:t> ai sensi dell’art. 4, c. 1, Cost.</a:t>
            </a:r>
            <a:endParaRPr lang="it-IT" altLang="it-IT" sz="3600" u="sng" dirty="0"/>
          </a:p>
        </p:txBody>
      </p:sp>
    </p:spTree>
    <p:extLst>
      <p:ext uri="{BB962C8B-B14F-4D97-AF65-F5344CB8AC3E}">
        <p14:creationId xmlns:p14="http://schemas.microsoft.com/office/powerpoint/2010/main" val="899027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buNone/>
            </a:pPr>
            <a:r>
              <a:rPr lang="it-IT" altLang="it-IT" sz="4000" dirty="0"/>
              <a:t>Abbiamo già ricordato che il modello della “</a:t>
            </a:r>
            <a:r>
              <a:rPr lang="it-IT" altLang="it-IT" sz="4000" i="1" dirty="0"/>
              <a:t>flexicurity</a:t>
            </a:r>
            <a:r>
              <a:rPr lang="it-IT" altLang="it-IT" sz="4000" dirty="0"/>
              <a:t>” proposto dalle istituzioni europee (in particolare dalla Commissione con il “</a:t>
            </a:r>
            <a:r>
              <a:rPr lang="it-IT" altLang="it-IT" sz="4000" i="1" dirty="0"/>
              <a:t>Libro verde sulla modernizzazione del diritto del lavoro</a:t>
            </a:r>
            <a:r>
              <a:rPr lang="it-IT" altLang="it-IT" sz="4000" dirty="0"/>
              <a:t>” del 2006), ha influenzato due importanti riforme italiane, quali sono state prima la c.d. "Riforma Fornero" e poi il </a:t>
            </a:r>
            <a:r>
              <a:rPr lang="it-IT" altLang="it-IT" sz="4000" i="1" dirty="0"/>
              <a:t>Jobs Act</a:t>
            </a:r>
            <a:endParaRPr lang="it-IT" altLang="it-IT" sz="4000" i="1" u="sng" dirty="0"/>
          </a:p>
        </p:txBody>
      </p:sp>
    </p:spTree>
    <p:extLst>
      <p:ext uri="{BB962C8B-B14F-4D97-AF65-F5344CB8AC3E}">
        <p14:creationId xmlns:p14="http://schemas.microsoft.com/office/powerpoint/2010/main" val="8592085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000" dirty="0"/>
              <a:t>Del resto, già nella parte conclusiva (punto 10) del documento del Ministro del lavoro che accompagnava la proposta di riforma della disciplina del mercato del lavoro poi approvata dal Consiglio dei Ministri il 23 marzo 2012, si evidenziava che </a:t>
            </a:r>
            <a:r>
              <a:rPr lang="it-IT" altLang="it-IT" sz="3000" dirty="0">
                <a:highlight>
                  <a:srgbClr val="FFFF00"/>
                </a:highlight>
              </a:rPr>
              <a:t>l’obiettivo dell’«accrescimento dell’occupabilità dei soggetti e del tasso di occupazione</a:t>
            </a:r>
            <a:r>
              <a:rPr lang="it-IT" altLang="it-IT" sz="3000" dirty="0"/>
              <a:t> del sistema» avrebbe dovuto essere perseguito anche </a:t>
            </a:r>
            <a:r>
              <a:rPr lang="it-IT" altLang="it-IT" sz="3000" dirty="0">
                <a:highlight>
                  <a:srgbClr val="FFFF00"/>
                </a:highlight>
              </a:rPr>
              <a:t>mediante la «attivazione del soggetto</a:t>
            </a:r>
            <a:r>
              <a:rPr lang="it-IT" altLang="it-IT" sz="3000" dirty="0"/>
              <a:t> che cerca lavoro, in quanto mai occupato, espulso o </a:t>
            </a:r>
            <a:r>
              <a:rPr lang="it-IT" altLang="it-IT" sz="3000" u="sng" dirty="0">
                <a:highlight>
                  <a:srgbClr val="FFFF00"/>
                </a:highlight>
              </a:rPr>
              <a:t>soprattutto beneficiario di ammortizzatori sociali, al fine di incentivarne la ricerca attiva di una nuova occupazione</a:t>
            </a:r>
            <a:r>
              <a:rPr lang="it-IT" altLang="it-IT" sz="3000" dirty="0"/>
              <a:t>»</a:t>
            </a:r>
            <a:endParaRPr lang="it-IT" altLang="it-IT" sz="3000" u="sng" dirty="0"/>
          </a:p>
        </p:txBody>
      </p:sp>
    </p:spTree>
    <p:extLst>
      <p:ext uri="{BB962C8B-B14F-4D97-AF65-F5344CB8AC3E}">
        <p14:creationId xmlns:p14="http://schemas.microsoft.com/office/powerpoint/2010/main" val="1403270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Già nelle parole del Ministro del lavoro si coglieva, quindi, l’intenzione – coerente con il modello della “</a:t>
            </a:r>
            <a:r>
              <a:rPr lang="it-IT" altLang="it-IT" sz="4000" i="1" dirty="0"/>
              <a:t>flexicurity</a:t>
            </a:r>
            <a:r>
              <a:rPr lang="it-IT" altLang="it-IT" sz="4000" dirty="0"/>
              <a:t>” – di introdurre una nuova disciplina delle forme di tutela del reddito "esterne" al rapporto di lavoro tale da </a:t>
            </a:r>
            <a:r>
              <a:rPr lang="it-IT" altLang="it-IT" sz="4000" dirty="0">
                <a:highlight>
                  <a:srgbClr val="FFFF00"/>
                </a:highlight>
              </a:rPr>
              <a:t>renderle idonee a sollecitare l’attivazione del beneficiario e, in tal modo, svolgere una funzione "transizionale"</a:t>
            </a:r>
            <a:endParaRPr lang="it-IT" altLang="it-IT" sz="4000" u="sng" dirty="0">
              <a:highlight>
                <a:srgbClr val="FFFF00"/>
              </a:highlight>
            </a:endParaRPr>
          </a:p>
        </p:txBody>
      </p:sp>
    </p:spTree>
    <p:extLst>
      <p:ext uri="{BB962C8B-B14F-4D97-AF65-F5344CB8AC3E}">
        <p14:creationId xmlns:p14="http://schemas.microsoft.com/office/powerpoint/2010/main" val="7255487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In tale prospettiva, la legge n. 92/2012 ha ribadito, e allo stesso tempo rafforzato, la </a:t>
            </a:r>
            <a:r>
              <a:rPr lang="it-IT" altLang="it-IT" sz="4000" dirty="0">
                <a:highlight>
                  <a:srgbClr val="FFFF00"/>
                </a:highlight>
              </a:rPr>
              <a:t>tecnica normativa della c.d. "condizionalità"</a:t>
            </a:r>
            <a:r>
              <a:rPr lang="it-IT" altLang="it-IT" sz="4000" dirty="0"/>
              <a:t>, così definita perché basata sulla previsione legislativa dell’assolvimento dell’onere di tenere determinati comportamenti «come </a:t>
            </a:r>
            <a:r>
              <a:rPr lang="it-IT" altLang="it-IT" sz="4000" dirty="0">
                <a:highlight>
                  <a:srgbClr val="FFFF00"/>
                </a:highlight>
              </a:rPr>
              <a:t>condizione per il godimento di prestazioni sociali</a:t>
            </a:r>
            <a:r>
              <a:rPr lang="it-IT" altLang="it-IT" sz="4000" dirty="0"/>
              <a:t>» (Cinelli, 2012)  </a:t>
            </a:r>
            <a:endParaRPr lang="it-IT" altLang="it-IT" sz="4000" u="sng" dirty="0">
              <a:highlight>
                <a:srgbClr val="FFFF00"/>
              </a:highlight>
            </a:endParaRPr>
          </a:p>
        </p:txBody>
      </p:sp>
    </p:spTree>
    <p:extLst>
      <p:ext uri="{BB962C8B-B14F-4D97-AF65-F5344CB8AC3E}">
        <p14:creationId xmlns:p14="http://schemas.microsoft.com/office/powerpoint/2010/main" val="35483547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50" dirty="0"/>
              <a:t>La tecnica della "condizionalità" ha caratterizzato fin dalle origini la disciplina della indennità di disoccupazione: il </a:t>
            </a:r>
            <a:r>
              <a:rPr lang="it-IT" altLang="it-IT" sz="3450" dirty="0">
                <a:highlight>
                  <a:srgbClr val="FFFF00"/>
                </a:highlight>
              </a:rPr>
              <a:t>R.D. 7 dicembre 1924, n. 2270</a:t>
            </a:r>
            <a:r>
              <a:rPr lang="it-IT" altLang="it-IT" sz="3450" dirty="0"/>
              <a:t> già aveva previsto che «</a:t>
            </a:r>
            <a:r>
              <a:rPr lang="it-IT" sz="3450" dirty="0"/>
              <a:t>L’assicurato cesserà dal percepire il sussidio», sia </a:t>
            </a:r>
            <a:r>
              <a:rPr lang="it-IT" altLang="it-IT" sz="3450" dirty="0"/>
              <a:t>«quando </a:t>
            </a:r>
            <a:r>
              <a:rPr lang="it-IT" sz="3450" dirty="0"/>
              <a:t>abbia rifiutato una occupazione adeguata» (</a:t>
            </a:r>
            <a:r>
              <a:rPr lang="it-IT" altLang="it-IT" sz="3450" dirty="0"/>
              <a:t>art. 52, c. 1, lett. </a:t>
            </a:r>
            <a:r>
              <a:rPr lang="it-IT" altLang="it-IT" sz="3450" i="1" dirty="0"/>
              <a:t>c</a:t>
            </a:r>
            <a:r>
              <a:rPr lang="it-IT" altLang="it-IT" sz="3450" dirty="0"/>
              <a:t>), sia</a:t>
            </a:r>
            <a:r>
              <a:rPr lang="it-IT" altLang="it-IT" sz="3000" dirty="0"/>
              <a:t> </a:t>
            </a:r>
            <a:r>
              <a:rPr lang="it-IT" altLang="it-IT" sz="3450" dirty="0"/>
              <a:t>«quando </a:t>
            </a:r>
            <a:r>
              <a:rPr lang="it-IT" sz="3450" dirty="0"/>
              <a:t>abbia rifiutato o trascurato di adempiere alla prescrizione della frequenza di corsi d’istruzione professionale o di pratica di laboratorio» (art. 52, c. 1, lett. </a:t>
            </a:r>
            <a:r>
              <a:rPr lang="it-IT" sz="3450" i="1" dirty="0"/>
              <a:t>f</a:t>
            </a:r>
            <a:r>
              <a:rPr lang="it-IT" sz="3450" dirty="0"/>
              <a:t>)</a:t>
            </a:r>
            <a:endParaRPr lang="it-IT" altLang="it-IT" sz="3000" u="sng" dirty="0">
              <a:highlight>
                <a:srgbClr val="FFFF00"/>
              </a:highlight>
            </a:endParaRPr>
          </a:p>
        </p:txBody>
      </p:sp>
    </p:spTree>
    <p:extLst>
      <p:ext uri="{BB962C8B-B14F-4D97-AF65-F5344CB8AC3E}">
        <p14:creationId xmlns:p14="http://schemas.microsoft.com/office/powerpoint/2010/main" val="1873126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50" dirty="0"/>
              <a:t>Previsioni analoghe si possono trovare anche nella legislazione di epoca repubblicana: ad esempio, </a:t>
            </a:r>
            <a:r>
              <a:rPr lang="it-IT" altLang="it-IT" sz="3250" dirty="0">
                <a:highlight>
                  <a:srgbClr val="FFFF00"/>
                </a:highlight>
              </a:rPr>
              <a:t>l’art. 12 della l. 28 febbraio 1987, n. 56</a:t>
            </a:r>
            <a:r>
              <a:rPr lang="it-IT" altLang="it-IT" sz="3250" dirty="0"/>
              <a:t> prevedeva che «</a:t>
            </a:r>
            <a:r>
              <a:rPr lang="it-IT" sz="3250" dirty="0"/>
              <a:t>Nei confronti del lavoratore che </a:t>
            </a:r>
            <a:r>
              <a:rPr lang="it-IT" sz="3250" dirty="0">
                <a:highlight>
                  <a:srgbClr val="FFFF00"/>
                </a:highlight>
              </a:rPr>
              <a:t>per due volte consecutive, senza giustificato motivo</a:t>
            </a:r>
            <a:r>
              <a:rPr lang="it-IT" sz="3250" dirty="0"/>
              <a:t>, non risponde alla convocazione, ovvero </a:t>
            </a:r>
            <a:r>
              <a:rPr lang="it-IT" sz="3250" u="sng" dirty="0">
                <a:highlight>
                  <a:srgbClr val="FFFF00"/>
                </a:highlight>
              </a:rPr>
              <a:t>rifiuti il posto di lavoro a tempo indeterminato, corrispondente ai suoi requisiti professionali</a:t>
            </a:r>
            <a:r>
              <a:rPr lang="it-IT" sz="3250" dirty="0"/>
              <a:t>», fosse disposta, oltre al</a:t>
            </a:r>
            <a:r>
              <a:rPr lang="it-IT" altLang="it-IT" sz="3250" dirty="0"/>
              <a:t>la cancellazione dalle liste di collocamento, anche «</a:t>
            </a:r>
            <a:r>
              <a:rPr lang="it-IT" sz="3250" dirty="0"/>
              <a:t>la decadenza dal diritto all’indennità di disoccupazione»</a:t>
            </a:r>
            <a:endParaRPr lang="it-IT" altLang="it-IT" sz="3250" u="sng" dirty="0">
              <a:highlight>
                <a:srgbClr val="FFFF00"/>
              </a:highlight>
            </a:endParaRPr>
          </a:p>
        </p:txBody>
      </p:sp>
    </p:spTree>
    <p:extLst>
      <p:ext uri="{BB962C8B-B14F-4D97-AF65-F5344CB8AC3E}">
        <p14:creationId xmlns:p14="http://schemas.microsoft.com/office/powerpoint/2010/main" val="3324776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sz="3400" dirty="0"/>
              <a:t>Tale disposizione poteva apparire come una corretta </a:t>
            </a:r>
            <a:r>
              <a:rPr lang="it-IT" sz="3400" u="sng" dirty="0">
                <a:highlight>
                  <a:srgbClr val="FFFF00"/>
                </a:highlight>
              </a:rPr>
              <a:t>attuazione dell’art. 4 Cost.</a:t>
            </a:r>
            <a:r>
              <a:rPr lang="it-IT" sz="3400" dirty="0"/>
              <a:t>, dal quale si ricava – in coerenza con i principi generali stabiliti dall’art. 2 Cost. - </a:t>
            </a:r>
            <a:r>
              <a:rPr lang="it-IT" sz="3400" u="sng" dirty="0">
                <a:highlight>
                  <a:srgbClr val="FFFF00"/>
                </a:highlight>
              </a:rPr>
              <a:t>l’esigenza di un bilanciamento fra ‘libertà’ e ‘solidarietà’ e, quindi, fra il «diritto alla libertà di lavoro»</a:t>
            </a:r>
            <a:r>
              <a:rPr lang="it-IT" sz="3400" dirty="0"/>
              <a:t> (</a:t>
            </a:r>
            <a:r>
              <a:rPr lang="it-IT" sz="3400" dirty="0" err="1"/>
              <a:t>Ghera</a:t>
            </a:r>
            <a:r>
              <a:rPr lang="it-IT" sz="3400" dirty="0"/>
              <a:t>, 1969), da intendersi anche come «libertà di svolgere un’attività corrispondente alla propria scelta e alle proprie capacità professionali» (Baldassarre, 1989), </a:t>
            </a:r>
            <a:r>
              <a:rPr lang="it-IT" sz="3400" u="sng" dirty="0">
                <a:highlight>
                  <a:srgbClr val="FFFF00"/>
                </a:highlight>
              </a:rPr>
              <a:t>e il dovere costituzionale di lavorare</a:t>
            </a:r>
            <a:endParaRPr lang="it-IT" altLang="it-IT" sz="3400" u="sng" dirty="0">
              <a:highlight>
                <a:srgbClr val="FFFF00"/>
              </a:highlight>
            </a:endParaRPr>
          </a:p>
        </p:txBody>
      </p:sp>
    </p:spTree>
    <p:extLst>
      <p:ext uri="{BB962C8B-B14F-4D97-AF65-F5344CB8AC3E}">
        <p14:creationId xmlns:p14="http://schemas.microsoft.com/office/powerpoint/2010/main" val="32175997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E infatti, abbiamo già ricordato che la scelta dei Padri costituenti di subordinare il riconoscimento di forme di sostegno al reddito "esterne" al rapporto di lavoro alla condizione di una «disoccupazione </a:t>
            </a:r>
            <a:r>
              <a:rPr lang="it-IT" sz="3400" dirty="0">
                <a:highlight>
                  <a:srgbClr val="FFFF00"/>
                </a:highlight>
              </a:rPr>
              <a:t>involontaria</a:t>
            </a:r>
            <a:r>
              <a:rPr lang="it-IT" sz="3400" dirty="0"/>
              <a:t>» (art. 38, cpv., Cost.), si giustifica alla luce </a:t>
            </a:r>
            <a:r>
              <a:rPr lang="it-IT" altLang="it-IT" sz="3400" dirty="0"/>
              <a:t>del fondamentale </a:t>
            </a:r>
            <a:r>
              <a:rPr lang="it-IT" altLang="it-IT" sz="3400" dirty="0">
                <a:highlight>
                  <a:srgbClr val="FFFF00"/>
                </a:highlight>
              </a:rPr>
              <a:t>dovere costituzionale di attivarsi ex art. 4, c. 2, Cost.</a:t>
            </a:r>
            <a:r>
              <a:rPr lang="it-IT" altLang="it-IT" sz="3400" dirty="0"/>
              <a:t> al fine di concorrere «al progresso materiale o spirituale della società», </a:t>
            </a:r>
            <a:r>
              <a:rPr lang="it-IT" altLang="it-IT" sz="3400" dirty="0">
                <a:highlight>
                  <a:srgbClr val="FFFF00"/>
                </a:highlight>
              </a:rPr>
              <a:t>ricompreso fra i «doveri inderogabili di solidarietà» previsti dall’art. 2 Cost.</a:t>
            </a:r>
            <a:endParaRPr lang="it-IT" altLang="it-IT" sz="3400" u="sng" dirty="0">
              <a:highlight>
                <a:srgbClr val="FFFF00"/>
              </a:highlight>
            </a:endParaRPr>
          </a:p>
        </p:txBody>
      </p:sp>
    </p:spTree>
    <p:extLst>
      <p:ext uri="{BB962C8B-B14F-4D97-AF65-F5344CB8AC3E}">
        <p14:creationId xmlns:p14="http://schemas.microsoft.com/office/powerpoint/2010/main" val="6335221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sz="3800" dirty="0"/>
              <a:t>Pertanto, il legislatore aveva ritenuto che il </a:t>
            </a:r>
            <a:r>
              <a:rPr lang="it-IT" sz="3800" u="sng" dirty="0">
                <a:highlight>
                  <a:srgbClr val="FFFF00"/>
                </a:highlight>
              </a:rPr>
              <a:t>bilanciamento fra ‘libertà’ e ‘solidarietà’ giustificasse la possibilità di considerare come "volontaria"</a:t>
            </a:r>
            <a:r>
              <a:rPr lang="it-IT" sz="3800" dirty="0"/>
              <a:t> (e quindi non tutelabile ex art. 38 Cost.) </a:t>
            </a:r>
            <a:r>
              <a:rPr lang="it-IT" sz="3800" u="sng" dirty="0">
                <a:highlight>
                  <a:srgbClr val="FFFF00"/>
                </a:highlight>
              </a:rPr>
              <a:t>la disoccupazione di chi, «senza giustificato motivo», e per ben «due volte consecutive», avesse rifiutato un posto di lavoro «corrispondente ai suoi requisiti professionali»</a:t>
            </a:r>
            <a:endParaRPr lang="it-IT" altLang="it-IT" sz="3800" u="sng" dirty="0">
              <a:highlight>
                <a:srgbClr val="FFFF00"/>
              </a:highlight>
            </a:endParaRPr>
          </a:p>
        </p:txBody>
      </p:sp>
    </p:spTree>
    <p:extLst>
      <p:ext uri="{BB962C8B-B14F-4D97-AF65-F5344CB8AC3E}">
        <p14:creationId xmlns:p14="http://schemas.microsoft.com/office/powerpoint/2010/main" val="2986713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sz="3200" dirty="0"/>
              <a:t>Il bilanciamento realizzato dal legislatore poteva apparire corretto, tenendo anche conto del fatto che la giurisprudenza costituzionale aveva già chiarito che la circostanza che, all’epoca, le procedure amministrative di avviamento previste dal monopolio pubblico di collocamento tutelassero soltanto parzialmente il diritto alla libertà di lavoro, non escludeva </a:t>
            </a:r>
            <a:r>
              <a:rPr lang="it-IT" sz="3200" dirty="0">
                <a:highlight>
                  <a:srgbClr val="FFFF00"/>
                </a:highlight>
              </a:rPr>
              <a:t>la possibilità di considerare la disoccupazione di chi vi si fosse sottratto come «volontaria»</a:t>
            </a:r>
            <a:r>
              <a:rPr lang="it-IT" sz="3200" dirty="0"/>
              <a:t> (Corte cost., 6 giugno 1974, n. 160) e, quindi, </a:t>
            </a:r>
            <a:r>
              <a:rPr lang="it-IT" sz="3200" dirty="0">
                <a:highlight>
                  <a:srgbClr val="FFFF00"/>
                </a:highlight>
              </a:rPr>
              <a:t>non tutelabile ex art. 38, cpv., Cost.</a:t>
            </a:r>
            <a:endParaRPr lang="it-IT" altLang="it-IT" sz="3200" dirty="0">
              <a:highlight>
                <a:srgbClr val="FFFF00"/>
              </a:highlight>
            </a:endParaRPr>
          </a:p>
        </p:txBody>
      </p:sp>
    </p:spTree>
    <p:extLst>
      <p:ext uri="{BB962C8B-B14F-4D97-AF65-F5344CB8AC3E}">
        <p14:creationId xmlns:p14="http://schemas.microsoft.com/office/powerpoint/2010/main" val="32019107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900" dirty="0"/>
              <a:t>Successivamente, </a:t>
            </a:r>
            <a:r>
              <a:rPr lang="it-IT" altLang="it-IT" sz="2900" dirty="0">
                <a:highlight>
                  <a:srgbClr val="FFFF00"/>
                </a:highlight>
              </a:rPr>
              <a:t>l’art. 9 l. 23 luglio 1991, n. 223</a:t>
            </a:r>
            <a:r>
              <a:rPr lang="it-IT" altLang="it-IT" sz="2900" dirty="0"/>
              <a:t> ha previsto la cancellazione dalle liste di mobilità e la perdita della relativa indennità, in relazione al lavoratore che «a) </a:t>
            </a:r>
            <a:r>
              <a:rPr lang="it-IT" sz="2900" dirty="0">
                <a:highlight>
                  <a:srgbClr val="FFFF00"/>
                </a:highlight>
              </a:rPr>
              <a:t>rifiuti di essere avviato ad un corso di formazione professionale</a:t>
            </a:r>
            <a:r>
              <a:rPr lang="it-IT" sz="2900" dirty="0"/>
              <a:t> autorizzato dalla Regione o non lo frequenti regolarmente» o «b) </a:t>
            </a:r>
            <a:r>
              <a:rPr lang="it-IT" sz="2900" dirty="0">
                <a:highlight>
                  <a:srgbClr val="FFFF00"/>
                </a:highlight>
              </a:rPr>
              <a:t>non accetti l’offerta di un lavoro che sia professionalmente equivalente ovvero, in mancanza di questo, che presenti omogeneità anche intercategoriale</a:t>
            </a:r>
            <a:r>
              <a:rPr lang="it-IT" sz="2900" dirty="0"/>
              <a:t> e che, avendo riguardo ai contratti collettivi nazionali di lavoro, sia </a:t>
            </a:r>
            <a:r>
              <a:rPr lang="it-IT" sz="2900" dirty="0">
                <a:highlight>
                  <a:srgbClr val="FFFF00"/>
                </a:highlight>
              </a:rPr>
              <a:t>inquadrato in un livello retributivo non inferiore del dieci per cento rispetto a quello delle mansioni di provenienza</a:t>
            </a:r>
            <a:r>
              <a:rPr lang="it-IT" sz="2900" dirty="0"/>
              <a:t>»</a:t>
            </a:r>
            <a:endParaRPr lang="it-IT" altLang="it-IT" sz="2900" u="sng" dirty="0">
              <a:highlight>
                <a:srgbClr val="FFFF00"/>
              </a:highlight>
            </a:endParaRPr>
          </a:p>
        </p:txBody>
      </p:sp>
    </p:spTree>
    <p:extLst>
      <p:ext uri="{BB962C8B-B14F-4D97-AF65-F5344CB8AC3E}">
        <p14:creationId xmlns:p14="http://schemas.microsoft.com/office/powerpoint/2010/main" val="9318382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Abbiamo anche ricordato che un aspetto fondamentale del modello della “</a:t>
            </a:r>
            <a:r>
              <a:rPr lang="it-IT" altLang="it-IT" sz="3600" i="1" dirty="0"/>
              <a:t>flexicurity</a:t>
            </a:r>
            <a:r>
              <a:rPr lang="it-IT" altLang="it-IT" sz="3600" dirty="0"/>
              <a:t>” è la previsione di </a:t>
            </a:r>
            <a:r>
              <a:rPr lang="it-IT" altLang="it-IT" sz="3600" u="sng" dirty="0">
                <a:highlight>
                  <a:srgbClr val="FFFF00"/>
                </a:highlight>
              </a:rPr>
              <a:t>tutele idonee a svolgere una funzione c.d. </a:t>
            </a:r>
            <a:r>
              <a:rPr lang="it-IT" altLang="it-IT" sz="3600" b="1" u="sng" dirty="0">
                <a:highlight>
                  <a:srgbClr val="FFFF00"/>
                </a:highlight>
              </a:rPr>
              <a:t>transizionale</a:t>
            </a:r>
            <a:r>
              <a:rPr lang="it-IT" altLang="it-IT" sz="3600" dirty="0"/>
              <a:t> in quanto idonee, da un lato, a proteggere il lavoratore «nelle fasi di transizione da un posto di lavoro ad un altro» (Barbera, 2020) e, d’altro lato, a non ostacolare, ma se mai agevolare, l’incontro fra domanda e offerta nel mercato del lavoro</a:t>
            </a:r>
            <a:endParaRPr lang="it-IT" altLang="it-IT" sz="3600" u="sng" dirty="0"/>
          </a:p>
        </p:txBody>
      </p:sp>
    </p:spTree>
    <p:extLst>
      <p:ext uri="{BB962C8B-B14F-4D97-AF65-F5344CB8AC3E}">
        <p14:creationId xmlns:p14="http://schemas.microsoft.com/office/powerpoint/2010/main" val="3762660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Sembra doversi condividere l’opinione secondo la quale il nostro legislatore, tenendo conto del bilanciamento fra ‘libertà’ e ‘solidarietà’ richiesto dall’art. 4 Cost., ha utilizzato la tecnica della "condizionalità" con una finalità «di </a:t>
            </a:r>
            <a:r>
              <a:rPr lang="it-IT" altLang="it-IT" sz="3600" dirty="0">
                <a:highlight>
                  <a:srgbClr val="FFFF00"/>
                </a:highlight>
              </a:rPr>
              <a:t>repressione degli abusi»</a:t>
            </a:r>
            <a:r>
              <a:rPr lang="it-IT" altLang="it-IT" sz="3600" dirty="0"/>
              <a:t> e, quindi, con l’obiettivo di evitare che gli ammortizzatori sociali possano essere «fruiti da </a:t>
            </a:r>
            <a:r>
              <a:rPr lang="it-IT" altLang="it-IT" sz="3600" dirty="0">
                <a:highlight>
                  <a:srgbClr val="FFFF00"/>
                </a:highlight>
              </a:rPr>
              <a:t>soggetti non meritevoli»</a:t>
            </a:r>
            <a:r>
              <a:rPr lang="it-IT" altLang="it-IT" sz="3600" dirty="0"/>
              <a:t> (Cinelli, 2013)</a:t>
            </a:r>
            <a:endParaRPr lang="it-IT" altLang="it-IT" sz="3600" dirty="0">
              <a:highlight>
                <a:srgbClr val="FFFF00"/>
              </a:highlight>
            </a:endParaRPr>
          </a:p>
        </p:txBody>
      </p:sp>
    </p:spTree>
    <p:extLst>
      <p:ext uri="{BB962C8B-B14F-4D97-AF65-F5344CB8AC3E}">
        <p14:creationId xmlns:p14="http://schemas.microsoft.com/office/powerpoint/2010/main" val="1794053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900" dirty="0"/>
              <a:t>Sembra, infatti, potersi affermare che tale condizione di </a:t>
            </a:r>
            <a:r>
              <a:rPr lang="it-IT" altLang="it-IT" sz="3900" dirty="0">
                <a:highlight>
                  <a:srgbClr val="FFFF00"/>
                </a:highlight>
              </a:rPr>
              <a:t>‘non meritevolezza’</a:t>
            </a:r>
            <a:r>
              <a:rPr lang="it-IT" altLang="it-IT" sz="3900" dirty="0"/>
              <a:t> riguardi, anzitutto, l’ipotesi di </a:t>
            </a:r>
            <a:r>
              <a:rPr lang="it-IT" altLang="it-IT" sz="3900" dirty="0">
                <a:highlight>
                  <a:srgbClr val="FFFF00"/>
                </a:highlight>
              </a:rPr>
              <a:t>inadempimento dell’onere di accettare un’offerta ‘congrua’ di lavoro</a:t>
            </a:r>
            <a:r>
              <a:rPr lang="it-IT" altLang="it-IT" sz="3900" dirty="0"/>
              <a:t>, in quanto tale inadempimento giustifica la possibilità di considerare </a:t>
            </a:r>
            <a:r>
              <a:rPr lang="it-IT" sz="3900" dirty="0"/>
              <a:t>la disoccupazione </a:t>
            </a:r>
            <a:r>
              <a:rPr lang="it-IT" sz="3900" dirty="0">
                <a:highlight>
                  <a:srgbClr val="FFFF00"/>
                </a:highlight>
              </a:rPr>
              <a:t>"volontaria" e, come tale, non meritevole di tutela ex art. 38, c. 2, Cost.</a:t>
            </a:r>
            <a:endParaRPr lang="it-IT" altLang="it-IT" sz="3900" dirty="0"/>
          </a:p>
        </p:txBody>
      </p:sp>
    </p:spTree>
    <p:extLst>
      <p:ext uri="{BB962C8B-B14F-4D97-AF65-F5344CB8AC3E}">
        <p14:creationId xmlns:p14="http://schemas.microsoft.com/office/powerpoint/2010/main" val="9315006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Ma sembra potersi affermare che una analoga condizione di </a:t>
            </a:r>
            <a:r>
              <a:rPr lang="it-IT" altLang="it-IT" sz="4000" dirty="0">
                <a:highlight>
                  <a:srgbClr val="FFFF00"/>
                </a:highlight>
              </a:rPr>
              <a:t>‘non meritevolezza’</a:t>
            </a:r>
            <a:r>
              <a:rPr lang="it-IT" altLang="it-IT" sz="4000" dirty="0"/>
              <a:t> riguardi anche l’ipotesi di </a:t>
            </a:r>
            <a:r>
              <a:rPr lang="it-IT" altLang="it-IT" sz="4000" dirty="0">
                <a:highlight>
                  <a:srgbClr val="FFFF00"/>
                </a:highlight>
              </a:rPr>
              <a:t>inadempimento dell’onere di partecipare alle iniziative di politica attiva</a:t>
            </a:r>
            <a:r>
              <a:rPr lang="it-IT" altLang="it-IT" sz="4000" dirty="0"/>
              <a:t>, perché anche in tal caso la disoccupazione potrebbe, secondo i principi, </a:t>
            </a:r>
            <a:r>
              <a:rPr lang="it-IT" sz="4000" dirty="0"/>
              <a:t>«considerarsi volontaria» (cfr. ancora Corte cost., 6 giugno 1974, n. 160)</a:t>
            </a:r>
            <a:endParaRPr lang="it-IT" altLang="it-IT" sz="4000" dirty="0"/>
          </a:p>
        </p:txBody>
      </p:sp>
    </p:spTree>
    <p:extLst>
      <p:ext uri="{BB962C8B-B14F-4D97-AF65-F5344CB8AC3E}">
        <p14:creationId xmlns:p14="http://schemas.microsoft.com/office/powerpoint/2010/main" val="34270977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Senonché, sembra possibile affermare che </a:t>
            </a:r>
            <a:r>
              <a:rPr lang="it-IT" altLang="it-IT" sz="4000" dirty="0">
                <a:highlight>
                  <a:srgbClr val="FFFF00"/>
                </a:highlight>
              </a:rPr>
              <a:t>il passaggio da politiche occupazionali "sul lato della domanda" a politiche occupazionali "sul lato dell’offerta" abbia inciso anche sulla funzione della "condizionalità"</a:t>
            </a:r>
            <a:r>
              <a:rPr lang="it-IT" altLang="it-IT" sz="4000" dirty="0"/>
              <a:t> che ha continuato a caratterizzare la nostra disciplina degli ammortizzatori sociali</a:t>
            </a:r>
          </a:p>
        </p:txBody>
      </p:sp>
    </p:spTree>
    <p:extLst>
      <p:ext uri="{BB962C8B-B14F-4D97-AF65-F5344CB8AC3E}">
        <p14:creationId xmlns:p14="http://schemas.microsoft.com/office/powerpoint/2010/main" val="126109220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700" dirty="0"/>
              <a:t>In altri termini, è probabilmente corretto affermare che nelle discipline più risalenti della "condizionalità", adottate in periodi durante i quali l’attuazione del diritto al lavoro ex art. 4 Cost. era affidato soprattutto a politiche "sul lato della domanda", prevalesse l’intenzione del legislatore di escludere la garanzia delle tutele "della" disoccupazione nelle ipotesi di "non meritevolezza"</a:t>
            </a:r>
            <a:endParaRPr lang="it-IT" altLang="it-IT" sz="3700" u="sng" dirty="0">
              <a:highlight>
                <a:srgbClr val="FFFF00"/>
              </a:highlight>
            </a:endParaRPr>
          </a:p>
        </p:txBody>
      </p:sp>
    </p:spTree>
    <p:extLst>
      <p:ext uri="{BB962C8B-B14F-4D97-AF65-F5344CB8AC3E}">
        <p14:creationId xmlns:p14="http://schemas.microsoft.com/office/powerpoint/2010/main" val="189342335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Ma sembra anche corretto affermare che dal momento in cui l’attuazione del diritto al lavoro è stata affidata soprattutto a </a:t>
            </a:r>
            <a:r>
              <a:rPr lang="it-IT" altLang="it-IT" sz="3600" dirty="0">
                <a:highlight>
                  <a:srgbClr val="FFFF00"/>
                </a:highlight>
              </a:rPr>
              <a:t>politiche "sul lato della offerta"</a:t>
            </a:r>
            <a:r>
              <a:rPr lang="it-IT" altLang="it-IT" sz="3600" dirty="0"/>
              <a:t>, dirette a rendere l’offerta di lavoro in grado di cogliere tutte le occasioni di lavoro derivanti dalla domanda esistente sul mercato, </a:t>
            </a:r>
            <a:r>
              <a:rPr lang="it-IT" altLang="it-IT" sz="3600" dirty="0">
                <a:highlight>
                  <a:srgbClr val="FFFF00"/>
                </a:highlight>
              </a:rPr>
              <a:t>la tecnica della "condizionalità" sia stata valorizzata in funzione del perseguimento di tale nuovo obiettivo</a:t>
            </a:r>
            <a:endParaRPr lang="it-IT" altLang="it-IT" sz="3600" u="sng" dirty="0">
              <a:highlight>
                <a:srgbClr val="FFFF00"/>
              </a:highlight>
            </a:endParaRPr>
          </a:p>
        </p:txBody>
      </p:sp>
    </p:spTree>
    <p:extLst>
      <p:ext uri="{BB962C8B-B14F-4D97-AF65-F5344CB8AC3E}">
        <p14:creationId xmlns:p14="http://schemas.microsoft.com/office/powerpoint/2010/main" val="10761597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300" dirty="0"/>
              <a:t>E infatti, se pure in passato </a:t>
            </a:r>
            <a:r>
              <a:rPr lang="it-IT" altLang="it-IT" sz="3300" dirty="0">
                <a:highlight>
                  <a:srgbClr val="FFFF00"/>
                </a:highlight>
              </a:rPr>
              <a:t>il fondamento della legittimità costituzionale della tecnica della "condizionalità"</a:t>
            </a:r>
            <a:r>
              <a:rPr lang="it-IT" altLang="it-IT" sz="3300" dirty="0"/>
              <a:t> poteva essere individuato (anche soltanto) nel </a:t>
            </a:r>
            <a:r>
              <a:rPr lang="it-IT" altLang="it-IT" sz="3300" dirty="0">
                <a:highlight>
                  <a:srgbClr val="FFFF00"/>
                </a:highlight>
              </a:rPr>
              <a:t>principio di "meritevolezza" della tutela economica "della" disoccupazione ex art. 38 cpv. Cost.</a:t>
            </a:r>
            <a:r>
              <a:rPr lang="it-IT" altLang="it-IT" sz="3300" dirty="0"/>
              <a:t>, la scelta di promuovere politiche occupazionali "sul lato della offerta" consente all’interprete di individuare quel fondamento (anche) nell’</a:t>
            </a:r>
            <a:r>
              <a:rPr lang="it-IT" altLang="it-IT" sz="3300" dirty="0">
                <a:highlight>
                  <a:srgbClr val="FFFF00"/>
                </a:highlight>
              </a:rPr>
              <a:t>impegno della Repubblica, ex art. 4, c. 1, Cost., di realizzare le «condizioni» per rendere «effettivo» il diritto al lavoro</a:t>
            </a:r>
            <a:endParaRPr lang="it-IT" altLang="it-IT" sz="3300" u="sng" dirty="0"/>
          </a:p>
        </p:txBody>
      </p:sp>
    </p:spTree>
    <p:extLst>
      <p:ext uri="{BB962C8B-B14F-4D97-AF65-F5344CB8AC3E}">
        <p14:creationId xmlns:p14="http://schemas.microsoft.com/office/powerpoint/2010/main" val="391551077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Resta che, per quanto sopra detto, la questione di individuare quale sia il fondamento della legittimità costituzionale della tecnica della "condizionalità" (se sia, quindi, il principio di "meritevolezza" ex art. 38 cpv. Cost. e/o l’impegno della Repubblica ex art. 4, c. 1, Cost.) non esclude che, </a:t>
            </a:r>
            <a:r>
              <a:rPr lang="it-IT" altLang="it-IT" sz="3400" dirty="0">
                <a:highlight>
                  <a:srgbClr val="FFFF00"/>
                </a:highlight>
              </a:rPr>
              <a:t>in ogni caso, tale tecnica non può prescindere dall’esigenza di realizzare il bilanciamento fra ‘libertà’ e ‘solidarietà’ che si ricava dal combinato disposto degli artt. 2 e 4 Cost. </a:t>
            </a:r>
            <a:endParaRPr lang="it-IT" altLang="it-IT" sz="3400" u="sng" dirty="0"/>
          </a:p>
        </p:txBody>
      </p:sp>
    </p:spTree>
    <p:extLst>
      <p:ext uri="{BB962C8B-B14F-4D97-AF65-F5344CB8AC3E}">
        <p14:creationId xmlns:p14="http://schemas.microsoft.com/office/powerpoint/2010/main" val="348840875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Il passaggio di prospettiva che abbiamo sopra descritto poteva cogliersi già nel «</a:t>
            </a:r>
            <a:r>
              <a:rPr lang="it-IT" altLang="it-IT" sz="3600" i="1" dirty="0">
                <a:highlight>
                  <a:srgbClr val="FFFF00"/>
                </a:highlight>
              </a:rPr>
              <a:t>Libro Bianco</a:t>
            </a:r>
            <a:r>
              <a:rPr lang="it-IT" altLang="it-IT" sz="3600" dirty="0"/>
              <a:t>» dell’ottobre 2001 che</a:t>
            </a:r>
            <a:r>
              <a:rPr lang="it-IT" sz="3600" dirty="0"/>
              <a:t>, in un disegno di riforma delle politiche occupazionali diretto a incentivare quelle "sul lato dell’offerta", già aveva avvertito </a:t>
            </a:r>
            <a:r>
              <a:rPr lang="it-IT" sz="3600" dirty="0">
                <a:highlight>
                  <a:srgbClr val="FFFF00"/>
                </a:highlight>
              </a:rPr>
              <a:t>l’esigenza «di </a:t>
            </a:r>
            <a:r>
              <a:rPr lang="it-IT" sz="3600" b="1" u="sng" dirty="0">
                <a:highlight>
                  <a:srgbClr val="FFFF00"/>
                </a:highlight>
              </a:rPr>
              <a:t>minimizzare</a:t>
            </a:r>
            <a:r>
              <a:rPr lang="it-IT" sz="3600" dirty="0">
                <a:highlight>
                  <a:srgbClr val="FFFF00"/>
                </a:highlight>
              </a:rPr>
              <a:t>, tenendo conto del </a:t>
            </a:r>
            <a:r>
              <a:rPr lang="it-IT" sz="3600" u="sng" dirty="0">
                <a:highlight>
                  <a:srgbClr val="FFFF00"/>
                </a:highlight>
              </a:rPr>
              <a:t>nuovo contesto</a:t>
            </a:r>
            <a:r>
              <a:rPr lang="it-IT" sz="3600" dirty="0">
                <a:highlight>
                  <a:srgbClr val="FFFF00"/>
                </a:highlight>
              </a:rPr>
              <a:t> del mercato del lavoro, </a:t>
            </a:r>
            <a:r>
              <a:rPr lang="it-IT" sz="3600" u="sng" dirty="0">
                <a:highlight>
                  <a:srgbClr val="FFFF00"/>
                </a:highlight>
              </a:rPr>
              <a:t>i possibili disincentivi al lavoro che dagli ammortizzatori possono discendere»</a:t>
            </a:r>
            <a:r>
              <a:rPr lang="it-IT" sz="3600" dirty="0"/>
              <a:t> (paragrafo II.1.7.)</a:t>
            </a:r>
            <a:endParaRPr lang="it-IT" altLang="it-IT" sz="3600" u="sng" dirty="0">
              <a:highlight>
                <a:srgbClr val="FFFF00"/>
              </a:highlight>
            </a:endParaRPr>
          </a:p>
        </p:txBody>
      </p:sp>
    </p:spTree>
    <p:extLst>
      <p:ext uri="{BB962C8B-B14F-4D97-AF65-F5344CB8AC3E}">
        <p14:creationId xmlns:p14="http://schemas.microsoft.com/office/powerpoint/2010/main" val="37242062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E infatti, </a:t>
            </a:r>
            <a:r>
              <a:rPr lang="it-IT" altLang="it-IT" sz="3600" u="sng" dirty="0">
                <a:highlight>
                  <a:srgbClr val="FFFF00"/>
                </a:highlight>
              </a:rPr>
              <a:t>nel momento in cui</a:t>
            </a:r>
            <a:r>
              <a:rPr lang="it-IT" altLang="it-IT" sz="3600" dirty="0"/>
              <a:t> le politiche dirette a realizzare le «condizioni» per rendere «effettivo» il diritto/dovere al lavoro ex art. 4 Cost. devono tendere (anche) a fare in modo che l’offerta di lavoro sia in grado di cogliere le opportunità occupazionali derivanti dalla domanda di lavoro esistente sul mercato, occorre </a:t>
            </a:r>
            <a:r>
              <a:rPr lang="it-IT" altLang="it-IT" sz="3600" u="sng" dirty="0">
                <a:highlight>
                  <a:srgbClr val="FFFF00"/>
                </a:highlight>
              </a:rPr>
              <a:t>adeguare il più possibile la disciplina degli ammortizzatori sociali a tale (nuova) politica occupazionale</a:t>
            </a:r>
          </a:p>
        </p:txBody>
      </p:sp>
    </p:spTree>
    <p:extLst>
      <p:ext uri="{BB962C8B-B14F-4D97-AF65-F5344CB8AC3E}">
        <p14:creationId xmlns:p14="http://schemas.microsoft.com/office/powerpoint/2010/main" val="30324389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900" dirty="0"/>
              <a:t>Va allora aggiunto che l’idea di adottare, nell’ambito di politiche occupazionali "sul lato dell’offerta", </a:t>
            </a:r>
            <a:r>
              <a:rPr lang="it-IT" sz="2900" dirty="0"/>
              <a:t>un modello che coniugasse "flessibilità" e "sicurezza", </a:t>
            </a:r>
            <a:r>
              <a:rPr lang="it-IT" altLang="it-IT" sz="2900" dirty="0"/>
              <a:t>era stata già proposta da un rapporto OCSE del 1994, ed era già stata accolta dal </a:t>
            </a:r>
            <a:r>
              <a:rPr lang="it-IT" altLang="it-IT" sz="2900" dirty="0">
                <a:highlight>
                  <a:srgbClr val="FFFF00"/>
                </a:highlight>
              </a:rPr>
              <a:t>«</a:t>
            </a:r>
            <a:r>
              <a:rPr lang="it-IT" altLang="it-IT" sz="2900" i="1" dirty="0">
                <a:highlight>
                  <a:srgbClr val="FFFF00"/>
                </a:highlight>
              </a:rPr>
              <a:t>Libro Bianco sul mercato del lavoro in Italia</a:t>
            </a:r>
            <a:r>
              <a:rPr lang="it-IT" altLang="it-IT" sz="2900" dirty="0">
                <a:highlight>
                  <a:srgbClr val="FFFF00"/>
                </a:highlight>
              </a:rPr>
              <a:t>» dell’ottobre 2001</a:t>
            </a:r>
            <a:r>
              <a:rPr lang="it-IT" sz="2900" dirty="0"/>
              <a:t> che al punto II.1.7. («</a:t>
            </a:r>
            <a:r>
              <a:rPr lang="it-IT" sz="2900" i="1" dirty="0"/>
              <a:t>Incentivi e ammortizzatori</a:t>
            </a:r>
            <a:r>
              <a:rPr lang="it-IT" sz="2900" dirty="0"/>
              <a:t>») già prefigurava </a:t>
            </a:r>
            <a:r>
              <a:rPr lang="it-IT" sz="2900" dirty="0">
                <a:highlight>
                  <a:srgbClr val="FFFF00"/>
                </a:highlight>
              </a:rPr>
              <a:t>la «necessità di rafforzare la tutela a fronte del rischio di disoccupazione, nel quadro del passaggio da un regime di tutele rigide e spesso inefficaci nell’ambito dei singoli rapporti di lavoro in essere ad </a:t>
            </a:r>
            <a:r>
              <a:rPr lang="it-IT" sz="2900" u="sng" dirty="0">
                <a:highlight>
                  <a:srgbClr val="FFFF00"/>
                </a:highlight>
              </a:rPr>
              <a:t>un regime di tutele nel mercato e che favoriscano la mobilità del lavoro</a:t>
            </a:r>
            <a:r>
              <a:rPr lang="it-IT" sz="2900" dirty="0"/>
              <a:t>»</a:t>
            </a:r>
            <a:endParaRPr lang="it-IT" altLang="it-IT" sz="2900" u="sng" dirty="0"/>
          </a:p>
        </p:txBody>
      </p:sp>
    </p:spTree>
    <p:extLst>
      <p:ext uri="{BB962C8B-B14F-4D97-AF65-F5344CB8AC3E}">
        <p14:creationId xmlns:p14="http://schemas.microsoft.com/office/powerpoint/2010/main" val="94275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In tal senso, nelle premesse del «</a:t>
            </a:r>
            <a:r>
              <a:rPr lang="it-IT" altLang="it-IT" sz="3400" i="1" dirty="0"/>
              <a:t>Libro Bianco</a:t>
            </a:r>
            <a:r>
              <a:rPr lang="it-IT" altLang="it-IT" sz="3400" dirty="0"/>
              <a:t>» si leggeva che anche l’assetto degli </a:t>
            </a:r>
            <a:r>
              <a:rPr lang="it-IT" sz="3400" dirty="0"/>
              <a:t>ammortizzatori sociali avrebbe dovuto essere riformato in modo da </a:t>
            </a:r>
            <a:r>
              <a:rPr lang="it-IT" altLang="it-IT" sz="3400" dirty="0">
                <a:highlight>
                  <a:srgbClr val="FFFF00"/>
                </a:highlight>
              </a:rPr>
              <a:t>poter accrescere </a:t>
            </a:r>
            <a:r>
              <a:rPr lang="it-IT" sz="3400" dirty="0">
                <a:highlight>
                  <a:srgbClr val="FFFF00"/>
                </a:highlight>
              </a:rPr>
              <a:t>«le possibilità occupazionali degli individui»</a:t>
            </a:r>
            <a:r>
              <a:rPr lang="it-IT" sz="3400" dirty="0"/>
              <a:t>, e che in tale prospettiva un «importante elemento qualitativo» avrebbe quindi potuto essere costituito dal </a:t>
            </a:r>
            <a:r>
              <a:rPr lang="it-IT" sz="3400" dirty="0">
                <a:highlight>
                  <a:srgbClr val="FFFF00"/>
                </a:highlight>
              </a:rPr>
              <a:t>«coinvolgimento del beneficiario, che dovrà ricercare attivamente un’occupazione secondo un percorso che può avere anche natura formativa»</a:t>
            </a:r>
            <a:endParaRPr lang="it-IT" altLang="it-IT" sz="3400" u="sng" dirty="0">
              <a:highlight>
                <a:srgbClr val="FFFF00"/>
              </a:highlight>
            </a:endParaRPr>
          </a:p>
        </p:txBody>
      </p:sp>
    </p:spTree>
    <p:extLst>
      <p:ext uri="{BB962C8B-B14F-4D97-AF65-F5344CB8AC3E}">
        <p14:creationId xmlns:p14="http://schemas.microsoft.com/office/powerpoint/2010/main" val="5634271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Lo stesso «</a:t>
            </a:r>
            <a:r>
              <a:rPr lang="it-IT" altLang="it-IT" sz="3100" i="1" dirty="0"/>
              <a:t>Libro Bianco</a:t>
            </a:r>
            <a:r>
              <a:rPr lang="it-IT" altLang="it-IT" sz="3100" dirty="0"/>
              <a:t>» aveva quindi ritenuto opportuno </a:t>
            </a:r>
            <a:r>
              <a:rPr lang="it-IT" sz="3100" dirty="0"/>
              <a:t>prevedere, da un lato, «la natura assicurativa degli ammortizzatori (…) il cui importo </a:t>
            </a:r>
            <a:r>
              <a:rPr lang="it-IT" sz="3100" u="sng" dirty="0">
                <a:highlight>
                  <a:srgbClr val="FFFF00"/>
                </a:highlight>
              </a:rPr>
              <a:t>non deve esser tale da disincentivare la ricerca di lavoro</a:t>
            </a:r>
            <a:r>
              <a:rPr lang="it-IT" sz="3100" dirty="0"/>
              <a:t>» e, d’altro lato, «il collegamento (…) tra percezione delle prestazioni e politiche attive» e in particolare, che «</a:t>
            </a:r>
            <a:r>
              <a:rPr lang="it-IT" sz="3100" dirty="0">
                <a:highlight>
                  <a:srgbClr val="FFFF00"/>
                </a:highlight>
              </a:rPr>
              <a:t>la corresponsione del sussidio o indennità dovrà immediatamente essere sospesa in caso di mancata accettazione di opportunità formative od occupazionali</a:t>
            </a:r>
            <a:r>
              <a:rPr lang="it-IT" sz="3100" dirty="0"/>
              <a:t> (…) </a:t>
            </a:r>
            <a:r>
              <a:rPr lang="it-IT" sz="3100" dirty="0">
                <a:highlight>
                  <a:srgbClr val="FFFF00"/>
                </a:highlight>
              </a:rPr>
              <a:t>In caso di reiterato rifiuto il beneficiario perderà ogni titolo a percepire il sostegno</a:t>
            </a:r>
            <a:r>
              <a:rPr lang="it-IT" sz="3100" dirty="0"/>
              <a:t>» (paragrafo II.1.7.)</a:t>
            </a:r>
            <a:endParaRPr lang="it-IT" altLang="it-IT" sz="3100" u="sng" dirty="0">
              <a:highlight>
                <a:srgbClr val="FFFF00"/>
              </a:highlight>
            </a:endParaRPr>
          </a:p>
        </p:txBody>
      </p:sp>
    </p:spTree>
    <p:extLst>
      <p:ext uri="{BB962C8B-B14F-4D97-AF65-F5344CB8AC3E}">
        <p14:creationId xmlns:p14="http://schemas.microsoft.com/office/powerpoint/2010/main" val="3765496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000" dirty="0"/>
              <a:t>Al fine di dare attuazione agli indirizzi del «</a:t>
            </a:r>
            <a:r>
              <a:rPr lang="it-IT" altLang="it-IT" sz="3000" i="1" dirty="0"/>
              <a:t>Libro Bianco</a:t>
            </a:r>
            <a:r>
              <a:rPr lang="it-IT" altLang="it-IT" sz="3000" dirty="0"/>
              <a:t>», già il </a:t>
            </a:r>
            <a:r>
              <a:rPr lang="it-IT" altLang="it-IT" sz="3000" dirty="0">
                <a:highlight>
                  <a:srgbClr val="FFFF00"/>
                </a:highlight>
              </a:rPr>
              <a:t>d.lgs. 10 settembre 2003, n. 276</a:t>
            </a:r>
            <a:r>
              <a:rPr lang="it-IT" altLang="it-IT" sz="3000" dirty="0"/>
              <a:t> ha ribadito la tecnica della "condizionalità" in relazione alla disciplina diretta a realizzare, «</a:t>
            </a:r>
            <a:r>
              <a:rPr lang="it-IT" sz="3000" dirty="0"/>
              <a:t>attraverso politiche attive e di </a:t>
            </a:r>
            <a:r>
              <a:rPr lang="it-IT" sz="3000" dirty="0" err="1"/>
              <a:t>workfare</a:t>
            </a:r>
            <a:r>
              <a:rPr lang="it-IT" sz="3000" dirty="0"/>
              <a:t>» gestite </a:t>
            </a:r>
            <a:r>
              <a:rPr lang="it-IT" altLang="it-IT" sz="3000" dirty="0"/>
              <a:t>dalle agenzie di somministrazione di lavoro, «</a:t>
            </a:r>
            <a:r>
              <a:rPr lang="it-IT" sz="3000" dirty="0"/>
              <a:t>l’inserimento o il reinserimento nel mercato del lavoro dei lavoratori svantaggiati», fra i quali erano compresi quelli </a:t>
            </a:r>
            <a:r>
              <a:rPr lang="it-IT" sz="3000" dirty="0">
                <a:highlight>
                  <a:srgbClr val="FFFF00"/>
                </a:highlight>
              </a:rPr>
              <a:t>percettori «di indennità di mobilità, indennità di disoccupazione ordinaria o speciale, o altra indennità o sussidio la cui corresponsione è collegata allo stato di disoccupazione o inoccupazione»</a:t>
            </a:r>
            <a:r>
              <a:rPr lang="it-IT" sz="3000" dirty="0"/>
              <a:t> (</a:t>
            </a:r>
            <a:r>
              <a:rPr lang="it-IT" altLang="it-IT" sz="3000" dirty="0"/>
              <a:t>art. 13)</a:t>
            </a:r>
            <a:r>
              <a:rPr lang="it-IT" altLang="it-IT" sz="3000" dirty="0">
                <a:highlight>
                  <a:srgbClr val="FFFF00"/>
                </a:highlight>
              </a:rPr>
              <a:t> </a:t>
            </a:r>
            <a:endParaRPr lang="it-IT" altLang="it-IT" sz="3000" u="sng" dirty="0">
              <a:highlight>
                <a:srgbClr val="FFFF00"/>
              </a:highlight>
            </a:endParaRPr>
          </a:p>
        </p:txBody>
      </p:sp>
    </p:spTree>
    <p:extLst>
      <p:ext uri="{BB962C8B-B14F-4D97-AF65-F5344CB8AC3E}">
        <p14:creationId xmlns:p14="http://schemas.microsoft.com/office/powerpoint/2010/main" val="35044113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650" dirty="0"/>
              <a:t>E infatti, il secondo comma dell’art. 13 d.lgs. n. 276/2003 ha stabilito che il lavoratore «</a:t>
            </a:r>
            <a:r>
              <a:rPr lang="it-IT" sz="2650" u="sng" dirty="0">
                <a:highlight>
                  <a:srgbClr val="FFFF00"/>
                </a:highlight>
              </a:rPr>
              <a:t>decade dai trattamenti</a:t>
            </a:r>
            <a:r>
              <a:rPr lang="it-IT" sz="2650" dirty="0"/>
              <a:t> </a:t>
            </a:r>
            <a:r>
              <a:rPr lang="it-IT" sz="2650" i="1" dirty="0"/>
              <a:t>[n.d.r.: di natura indennitaria]</a:t>
            </a:r>
            <a:r>
              <a:rPr lang="it-IT" sz="2650" dirty="0"/>
              <a:t> la cui corresponsione è collegata allo stato di disoccupazione o inoccupazione, quando:</a:t>
            </a:r>
          </a:p>
          <a:p>
            <a:pPr marL="0" indent="0" algn="just">
              <a:lnSpc>
                <a:spcPct val="90000"/>
              </a:lnSpc>
              <a:buNone/>
            </a:pPr>
            <a:r>
              <a:rPr lang="it-IT" altLang="it-IT" sz="2650" dirty="0"/>
              <a:t>a) </a:t>
            </a:r>
            <a:r>
              <a:rPr lang="it-IT" sz="2650" dirty="0">
                <a:highlight>
                  <a:srgbClr val="FFFF00"/>
                </a:highlight>
              </a:rPr>
              <a:t>rifiuti di essere avviato a un progetto individuale di reinserimento nel mercato del lavoro ovvero rifiuti di essere avviato a un corso di formazione professionale</a:t>
            </a:r>
            <a:r>
              <a:rPr lang="it-IT" sz="2650" dirty="0"/>
              <a:t> autorizzato dalla regione </a:t>
            </a:r>
            <a:r>
              <a:rPr lang="it-IT" sz="2650" dirty="0">
                <a:highlight>
                  <a:srgbClr val="FFFF00"/>
                </a:highlight>
              </a:rPr>
              <a:t>o non lo frequenti regolarmente, </a:t>
            </a:r>
            <a:r>
              <a:rPr lang="it-IT" sz="2650" u="sng" dirty="0">
                <a:highlight>
                  <a:srgbClr val="FFFF00"/>
                </a:highlight>
              </a:rPr>
              <a:t>fatti salvi i casi di impossibilità derivante da forza maggiore</a:t>
            </a:r>
            <a:r>
              <a:rPr lang="it-IT" sz="2650" dirty="0"/>
              <a:t>;</a:t>
            </a:r>
            <a:endParaRPr lang="it-IT" altLang="it-IT" sz="2650" dirty="0"/>
          </a:p>
          <a:p>
            <a:pPr marL="0" indent="0" algn="just">
              <a:lnSpc>
                <a:spcPct val="90000"/>
              </a:lnSpc>
              <a:buNone/>
            </a:pPr>
            <a:r>
              <a:rPr lang="it-IT" altLang="it-IT" sz="2650" dirty="0"/>
              <a:t>b) </a:t>
            </a:r>
            <a:r>
              <a:rPr lang="it-IT" sz="2650" dirty="0">
                <a:highlight>
                  <a:srgbClr val="FFFF00"/>
                </a:highlight>
              </a:rPr>
              <a:t>non accetti l’offerta di un lavoro inquadrato in un livello retributivo non inferiore del 20 per cento rispetto a quello delle mansioni di provenienza</a:t>
            </a:r>
            <a:r>
              <a:rPr lang="it-IT" sz="2650" dirty="0"/>
              <a:t>»</a:t>
            </a:r>
            <a:endParaRPr lang="it-IT" altLang="it-IT" sz="2650" dirty="0"/>
          </a:p>
        </p:txBody>
      </p:sp>
    </p:spTree>
    <p:extLst>
      <p:ext uri="{BB962C8B-B14F-4D97-AF65-F5344CB8AC3E}">
        <p14:creationId xmlns:p14="http://schemas.microsoft.com/office/powerpoint/2010/main" val="19016392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850" dirty="0"/>
              <a:t>Il terzo comma dell’art. 13 d.lgs. n. 276/2003 ha a sua volta stabilito che «</a:t>
            </a:r>
            <a:r>
              <a:rPr lang="it-IT" sz="3850" dirty="0"/>
              <a:t>Le disposizioni di cui al comma 2 si applicano </a:t>
            </a:r>
            <a:r>
              <a:rPr lang="it-IT" sz="3850" dirty="0">
                <a:highlight>
                  <a:srgbClr val="FFFF00"/>
                </a:highlight>
              </a:rPr>
              <a:t>quando le attività lavorative o di formazione </a:t>
            </a:r>
            <a:r>
              <a:rPr lang="it-IT" sz="3850" dirty="0"/>
              <a:t>offerte al lavoratore siano </a:t>
            </a:r>
            <a:r>
              <a:rPr lang="it-IT" sz="3850" u="sng" dirty="0">
                <a:highlight>
                  <a:srgbClr val="FFFF00"/>
                </a:highlight>
              </a:rPr>
              <a:t>congrue rispetto alle competenze e alle qualifiche del lavoratore stesso</a:t>
            </a:r>
            <a:r>
              <a:rPr lang="it-IT" sz="3850" dirty="0"/>
              <a:t> e si svolgano in </a:t>
            </a:r>
            <a:r>
              <a:rPr lang="it-IT" sz="3850" u="sng" dirty="0">
                <a:highlight>
                  <a:srgbClr val="FFFF00"/>
                </a:highlight>
              </a:rPr>
              <a:t>un luogo raggiungibile in 80 minuti con mezzi pubblici</a:t>
            </a:r>
            <a:r>
              <a:rPr lang="it-IT" sz="3850" dirty="0"/>
              <a:t> da quello della sua residenza»</a:t>
            </a:r>
            <a:endParaRPr lang="it-IT" altLang="it-IT" sz="3850" dirty="0"/>
          </a:p>
        </p:txBody>
      </p:sp>
    </p:spTree>
    <p:extLst>
      <p:ext uri="{BB962C8B-B14F-4D97-AF65-F5344CB8AC3E}">
        <p14:creationId xmlns:p14="http://schemas.microsoft.com/office/powerpoint/2010/main" val="165773900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Pertanto, con tale disposizione il legislatore ha riconosciuto che </a:t>
            </a:r>
            <a:r>
              <a:rPr lang="it-IT" altLang="it-IT" sz="3200" dirty="0">
                <a:highlight>
                  <a:srgbClr val="FFFF00"/>
                </a:highlight>
              </a:rPr>
              <a:t>il bilanciamento fra ‘libertà’ e ‘solidarietà’ richiesto dall’art. 4 Cost. impone di valutare le occasioni di lavoro disponibili</a:t>
            </a:r>
            <a:r>
              <a:rPr lang="it-IT" altLang="it-IT" sz="3200" dirty="0"/>
              <a:t>, al fine di stabilire se il loro rifiuto renda la disoccupazione "volontaria" e come tale non tutelabile ex art. 38 cpv. Cost., non soltanto dal punto di vista della professionalità, ma </a:t>
            </a:r>
            <a:r>
              <a:rPr lang="it-IT" altLang="it-IT" sz="3200" u="sng" dirty="0">
                <a:highlight>
                  <a:srgbClr val="FFFF00"/>
                </a:highlight>
              </a:rPr>
              <a:t>anche dal punto di vista della distanza dal luogo di residenza, che incide sulle esigenze di vita della persona</a:t>
            </a:r>
          </a:p>
        </p:txBody>
      </p:sp>
    </p:spTree>
    <p:extLst>
      <p:ext uri="{BB962C8B-B14F-4D97-AF65-F5344CB8AC3E}">
        <p14:creationId xmlns:p14="http://schemas.microsoft.com/office/powerpoint/2010/main" val="36515198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600" dirty="0"/>
              <a:t>La stessa tecnica era stata adottata dall’</a:t>
            </a:r>
            <a:r>
              <a:rPr lang="it-IT" altLang="it-IT" sz="2600" u="sng" dirty="0">
                <a:highlight>
                  <a:srgbClr val="FFFF00"/>
                </a:highlight>
              </a:rPr>
              <a:t>art. 1-</a:t>
            </a:r>
            <a:r>
              <a:rPr lang="it-IT" altLang="it-IT" sz="2600" i="1" u="sng" dirty="0">
                <a:highlight>
                  <a:srgbClr val="FFFF00"/>
                </a:highlight>
              </a:rPr>
              <a:t>quinquies</a:t>
            </a:r>
            <a:r>
              <a:rPr lang="it-IT" altLang="it-IT" sz="2600" u="sng" dirty="0">
                <a:highlight>
                  <a:srgbClr val="FFFF00"/>
                </a:highlight>
              </a:rPr>
              <a:t>, c. 1, secondo alinea, </a:t>
            </a:r>
            <a:r>
              <a:rPr lang="it-IT" altLang="it-IT" sz="2600" u="sng" dirty="0" err="1">
                <a:highlight>
                  <a:srgbClr val="FFFF00"/>
                </a:highlight>
              </a:rPr>
              <a:t>d.l.</a:t>
            </a:r>
            <a:r>
              <a:rPr lang="it-IT" altLang="it-IT" sz="2600" u="sng" dirty="0">
                <a:highlight>
                  <a:srgbClr val="FFFF00"/>
                </a:highlight>
              </a:rPr>
              <a:t> 5 ottobre 2004, n. 249</a:t>
            </a:r>
            <a:r>
              <a:rPr lang="it-IT" altLang="it-IT" sz="2600" dirty="0"/>
              <a:t> (aggiunto in sede di conversione dalla l. 3 dicembre 2004, n. 291): «</a:t>
            </a:r>
            <a:r>
              <a:rPr lang="it-IT" sz="2600" dirty="0"/>
              <a:t>Il lavoratore destinatario del </a:t>
            </a:r>
            <a:r>
              <a:rPr lang="it-IT" sz="2600" dirty="0">
                <a:highlight>
                  <a:srgbClr val="FFFF00"/>
                </a:highlight>
              </a:rPr>
              <a:t>trattamento di mobilità</a:t>
            </a:r>
            <a:r>
              <a:rPr lang="it-IT" sz="2600" dirty="0"/>
              <a:t> (…), del </a:t>
            </a:r>
            <a:r>
              <a:rPr lang="it-IT" sz="2600" dirty="0">
                <a:highlight>
                  <a:srgbClr val="FFFF00"/>
                </a:highlight>
              </a:rPr>
              <a:t>trattamento di disoccupazione speciale, di indennità o sussidi</a:t>
            </a:r>
            <a:r>
              <a:rPr lang="it-IT" sz="2600" dirty="0"/>
              <a:t>, la cui corresponsione è collegata allo stato di disoccupazione o inoccupazione (…) </a:t>
            </a:r>
            <a:r>
              <a:rPr lang="it-IT" sz="2600" b="1" u="sng" dirty="0">
                <a:highlight>
                  <a:srgbClr val="FFFF00"/>
                </a:highlight>
              </a:rPr>
              <a:t>decade dai trattamenti medesimi</a:t>
            </a:r>
            <a:r>
              <a:rPr lang="it-IT" sz="2600" dirty="0"/>
              <a:t> (…) quando: </a:t>
            </a:r>
            <a:r>
              <a:rPr lang="it-IT" sz="2600" i="1" dirty="0"/>
              <a:t>a</a:t>
            </a:r>
            <a:r>
              <a:rPr lang="it-IT" sz="2600" dirty="0"/>
              <a:t>) </a:t>
            </a:r>
            <a:r>
              <a:rPr lang="it-IT" sz="2600" dirty="0">
                <a:highlight>
                  <a:srgbClr val="FFFF00"/>
                </a:highlight>
              </a:rPr>
              <a:t>rifiuti di essere avviato ad un progetto individuale di inserimento nel mercato del lavoro, ovvero ad un corso di formazione o di riqualificazione o non lo frequenti regolarmente</a:t>
            </a:r>
            <a:r>
              <a:rPr lang="it-IT" sz="2600" dirty="0"/>
              <a:t>; </a:t>
            </a:r>
            <a:r>
              <a:rPr lang="it-IT" sz="2600" i="1" dirty="0"/>
              <a:t>b</a:t>
            </a:r>
            <a:r>
              <a:rPr lang="it-IT" sz="2600" dirty="0"/>
              <a:t>) </a:t>
            </a:r>
            <a:r>
              <a:rPr lang="it-IT" sz="2600" dirty="0">
                <a:highlight>
                  <a:srgbClr val="FFFF00"/>
                </a:highlight>
              </a:rPr>
              <a:t>non accetti l’offerta di un lavoro inquadrato in un livello retributivo non inferiore del 20 per cento rispetto a quello delle mansioni di provenienza</a:t>
            </a:r>
            <a:r>
              <a:rPr lang="it-IT" sz="2600" dirty="0"/>
              <a:t>»</a:t>
            </a:r>
            <a:endParaRPr lang="it-IT" altLang="it-IT" sz="2600" u="sng" dirty="0">
              <a:highlight>
                <a:srgbClr val="FFFF00"/>
              </a:highlight>
            </a:endParaRPr>
          </a:p>
        </p:txBody>
      </p:sp>
    </p:spTree>
    <p:extLst>
      <p:ext uri="{BB962C8B-B14F-4D97-AF65-F5344CB8AC3E}">
        <p14:creationId xmlns:p14="http://schemas.microsoft.com/office/powerpoint/2010/main" val="208075508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50" dirty="0"/>
              <a:t>Il legislatore del 2004 aveva precisato meglio le </a:t>
            </a:r>
            <a:r>
              <a:rPr lang="it-IT" altLang="it-IT" sz="3150" u="sng" dirty="0">
                <a:highlight>
                  <a:srgbClr val="FFFF00"/>
                </a:highlight>
              </a:rPr>
              <a:t>condizioni geografiche di ‘congruità’ della offerta</a:t>
            </a:r>
            <a:r>
              <a:rPr lang="it-IT" altLang="it-IT" sz="3150" dirty="0"/>
              <a:t> di formazione di lavoro o formazione: «</a:t>
            </a:r>
            <a:r>
              <a:rPr lang="it-IT" sz="3150" dirty="0"/>
              <a:t>Le disposizioni di cui al presente comma si applicano </a:t>
            </a:r>
            <a:r>
              <a:rPr lang="it-IT" sz="3150" dirty="0">
                <a:highlight>
                  <a:srgbClr val="FFFF00"/>
                </a:highlight>
              </a:rPr>
              <a:t>quando le attività lavorative o di formazione ovvero di riqualificazione si svolgono in un luogo che non dista più di 50 chilometri dalla residenza del lavoratore o comunque raggiungibile mediamente in 80 minuti con i mezzi di trasporto pubblici</a:t>
            </a:r>
            <a:r>
              <a:rPr lang="it-IT" sz="3150" dirty="0"/>
              <a:t>»</a:t>
            </a:r>
            <a:r>
              <a:rPr lang="it-IT" altLang="it-IT" sz="3150" dirty="0"/>
              <a:t> (art. 1-</a:t>
            </a:r>
            <a:r>
              <a:rPr lang="it-IT" altLang="it-IT" sz="3150" i="1" dirty="0"/>
              <a:t>quinquies</a:t>
            </a:r>
            <a:r>
              <a:rPr lang="it-IT" altLang="it-IT" sz="3150" dirty="0"/>
              <a:t>, c. 1, terzo alinea, </a:t>
            </a:r>
            <a:r>
              <a:rPr lang="it-IT" altLang="it-IT" sz="3150" dirty="0" err="1"/>
              <a:t>d.l.</a:t>
            </a:r>
            <a:r>
              <a:rPr lang="it-IT" altLang="it-IT" sz="3150" dirty="0"/>
              <a:t> n. 249/2004, aggiunto, in sede di conversione, dalla l. n. 291/2004)</a:t>
            </a:r>
            <a:endParaRPr lang="it-IT" altLang="it-IT" sz="3150" u="sng" dirty="0">
              <a:highlight>
                <a:srgbClr val="FFFF00"/>
              </a:highlight>
            </a:endParaRPr>
          </a:p>
        </p:txBody>
      </p:sp>
    </p:spTree>
    <p:extLst>
      <p:ext uri="{BB962C8B-B14F-4D97-AF65-F5344CB8AC3E}">
        <p14:creationId xmlns:p14="http://schemas.microsoft.com/office/powerpoint/2010/main" val="39801493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850" dirty="0"/>
              <a:t>Non era stata, invece, espressamente richiamata anche l’esigenza di tenere conto, ai fini della valutazione di congruità, della professionalità del lavoratore, ma </a:t>
            </a:r>
            <a:r>
              <a:rPr lang="it-IT" altLang="it-IT" sz="2850" dirty="0">
                <a:highlight>
                  <a:srgbClr val="FFFF00"/>
                </a:highlight>
              </a:rPr>
              <a:t>il Ministero del lavoro e delle politiche sociali, con la circolare 22 febbraio 2006 n. 5/2006 aveva chiarito che «</a:t>
            </a:r>
            <a:r>
              <a:rPr lang="it-IT" sz="2850" dirty="0">
                <a:highlight>
                  <a:srgbClr val="FFFF00"/>
                </a:highlight>
              </a:rPr>
              <a:t>l’obbligo di accettare un’offerta di lavoro si applica nei casi in cui la medesima sia congrua con le competenze e le qualifiche possedute dal lavoratore»</a:t>
            </a:r>
            <a:r>
              <a:rPr lang="it-IT" sz="2850" dirty="0"/>
              <a:t>, nel presupposto che </a:t>
            </a:r>
            <a:r>
              <a:rPr lang="it-IT" altLang="it-IT" sz="2850" dirty="0"/>
              <a:t>«</a:t>
            </a:r>
            <a:r>
              <a:rPr lang="it-IT" sz="2850" dirty="0"/>
              <a:t>Il vincolo della congruità, presente nel disposto normativo dell’art. 13 del decreto legislativo n. 276 del 2003, anche se non espressamente richiamato nell’art. 1-</a:t>
            </a:r>
            <a:r>
              <a:rPr lang="it-IT" sz="2850" i="1" dirty="0"/>
              <a:t>quinquies</a:t>
            </a:r>
            <a:r>
              <a:rPr lang="it-IT" sz="2850" dirty="0"/>
              <a:t>, può ritenersi applicabile anche alle fattispecie richiamate dall’ultima norma»</a:t>
            </a:r>
            <a:endParaRPr lang="it-IT" altLang="it-IT" sz="2850" u="sng" dirty="0"/>
          </a:p>
        </p:txBody>
      </p:sp>
    </p:spTree>
    <p:extLst>
      <p:ext uri="{BB962C8B-B14F-4D97-AF65-F5344CB8AC3E}">
        <p14:creationId xmlns:p14="http://schemas.microsoft.com/office/powerpoint/2010/main" val="342807609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Con la stessa circolare n. 5/2006, il Ministero del lavoro e delle politiche sociali aveva anche chiarito la portata degli «obblighi» previsti dall’art. 1-</a:t>
            </a:r>
            <a:r>
              <a:rPr lang="it-IT" altLang="it-IT" sz="3100" i="1" dirty="0"/>
              <a:t>quinquies </a:t>
            </a:r>
            <a:r>
              <a:rPr lang="it-IT" altLang="it-IT" sz="3100" dirty="0" err="1"/>
              <a:t>d.l.</a:t>
            </a:r>
            <a:r>
              <a:rPr lang="it-IT" altLang="it-IT" sz="3100" dirty="0"/>
              <a:t> n. 249/2004. In particolare, </a:t>
            </a:r>
            <a:r>
              <a:rPr lang="it-IT" altLang="it-IT" sz="3100" dirty="0">
                <a:highlight>
                  <a:srgbClr val="FFFF00"/>
                </a:highlight>
              </a:rPr>
              <a:t>in relazione all’ «</a:t>
            </a:r>
            <a:r>
              <a:rPr lang="it-IT" sz="3100" dirty="0">
                <a:highlight>
                  <a:srgbClr val="FFFF00"/>
                </a:highlight>
              </a:rPr>
              <a:t>obbligo di adesione ad un’offerta formativa o di riqualificazione»</a:t>
            </a:r>
            <a:r>
              <a:rPr lang="it-IT" sz="3100" dirty="0"/>
              <a:t> aveva precisato «che il lavoratore </a:t>
            </a:r>
            <a:r>
              <a:rPr lang="it-IT" sz="3100" dirty="0">
                <a:highlight>
                  <a:srgbClr val="FFFF00"/>
                </a:highlight>
              </a:rPr>
              <a:t>è tenuto alla frequenza del corso nella misura minima dell’80% della durata complessiva, </a:t>
            </a:r>
            <a:r>
              <a:rPr lang="it-IT" sz="3100" u="sng" dirty="0">
                <a:highlight>
                  <a:srgbClr val="FFFF00"/>
                </a:highlight>
              </a:rPr>
              <a:t>salvo i casi di documentata forza maggiore o di assenza in funzione dell’applicazione di normative nazionali in materia di congedi parentali o maternità</a:t>
            </a:r>
            <a:r>
              <a:rPr lang="it-IT" sz="3100" dirty="0"/>
              <a:t>»</a:t>
            </a:r>
            <a:endParaRPr lang="it-IT" altLang="it-IT" sz="3100" u="sng" dirty="0">
              <a:highlight>
                <a:srgbClr val="FFFF00"/>
              </a:highlight>
            </a:endParaRPr>
          </a:p>
        </p:txBody>
      </p:sp>
    </p:spTree>
    <p:extLst>
      <p:ext uri="{BB962C8B-B14F-4D97-AF65-F5344CB8AC3E}">
        <p14:creationId xmlns:p14="http://schemas.microsoft.com/office/powerpoint/2010/main" val="2544140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Tali idee (e quindi il modello della “</a:t>
            </a:r>
            <a:r>
              <a:rPr lang="it-IT" altLang="it-IT" sz="3600" i="1" dirty="0"/>
              <a:t>flexicurity</a:t>
            </a:r>
            <a:r>
              <a:rPr lang="it-IT" altLang="it-IT" sz="3600" dirty="0"/>
              <a:t>”) hanno ispirato la </a:t>
            </a:r>
            <a:r>
              <a:rPr lang="it-IT" altLang="it-IT" sz="3600" u="sng" dirty="0">
                <a:highlight>
                  <a:srgbClr val="FFFF00"/>
                </a:highlight>
              </a:rPr>
              <a:t>legge 28 giugno 2012, n. 92</a:t>
            </a:r>
            <a:r>
              <a:rPr lang="it-IT" altLang="it-IT" sz="3600" dirty="0"/>
              <a:t> (c.d. "</a:t>
            </a:r>
            <a:r>
              <a:rPr lang="it-IT" altLang="it-IT" sz="3600" i="1" dirty="0"/>
              <a:t>Legge Fornero</a:t>
            </a:r>
            <a:r>
              <a:rPr lang="it-IT" altLang="it-IT" sz="3600" dirty="0"/>
              <a:t>"), la quale ha perseguito </a:t>
            </a:r>
            <a:r>
              <a:rPr lang="it-IT" altLang="it-IT" sz="3600" u="sng" dirty="0">
                <a:highlight>
                  <a:srgbClr val="FFFF00"/>
                </a:highlight>
              </a:rPr>
              <a:t>l’obiettivo di riformare in senso "transizionale" l’assetto degli "ammortizzatori sociali"</a:t>
            </a:r>
            <a:r>
              <a:rPr lang="it-IT" altLang="it-IT" sz="3600" dirty="0"/>
              <a:t>, da intendersi (in base alla rubrica del suo art. 2), come «le sole </a:t>
            </a:r>
            <a:r>
              <a:rPr lang="it-IT" altLang="it-IT" sz="3600" u="sng" dirty="0">
                <a:highlight>
                  <a:srgbClr val="FFFF00"/>
                </a:highlight>
              </a:rPr>
              <a:t>forme di sostegno al reddito erogate a seguito di cessazione del rapporto lavorativo</a:t>
            </a:r>
            <a:r>
              <a:rPr lang="it-IT" altLang="it-IT" sz="3600" dirty="0"/>
              <a:t>» (</a:t>
            </a:r>
            <a:r>
              <a:rPr lang="it-IT" altLang="it-IT" sz="3600" dirty="0" err="1"/>
              <a:t>Bozzao</a:t>
            </a:r>
            <a:r>
              <a:rPr lang="it-IT" altLang="it-IT" sz="3600" dirty="0"/>
              <a:t>, 2013)</a:t>
            </a:r>
          </a:p>
        </p:txBody>
      </p:sp>
    </p:spTree>
    <p:extLst>
      <p:ext uri="{BB962C8B-B14F-4D97-AF65-F5344CB8AC3E}">
        <p14:creationId xmlns:p14="http://schemas.microsoft.com/office/powerpoint/2010/main" val="2528275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800" dirty="0"/>
              <a:t>Per quanto riguarda, invece, l’«</a:t>
            </a:r>
            <a:r>
              <a:rPr lang="it-IT" sz="3800" dirty="0"/>
              <a:t>obbligo di accettazione di un’offerta di lavoro»</a:t>
            </a:r>
            <a:r>
              <a:rPr lang="it-IT" sz="3800" b="1" dirty="0"/>
              <a:t>, </a:t>
            </a:r>
            <a:r>
              <a:rPr lang="it-IT" altLang="it-IT" sz="3800" dirty="0"/>
              <a:t>la circolare n. 5/2006 del Ministero del lavoro e delle politiche sociali aveva chiarito che il </a:t>
            </a:r>
            <a:r>
              <a:rPr lang="it-IT" altLang="it-IT" sz="3800" dirty="0">
                <a:highlight>
                  <a:srgbClr val="FFFF00"/>
                </a:highlight>
              </a:rPr>
              <a:t>«</a:t>
            </a:r>
            <a:r>
              <a:rPr lang="it-IT" sz="3800" dirty="0">
                <a:highlight>
                  <a:srgbClr val="FFFF00"/>
                </a:highlight>
              </a:rPr>
              <a:t>rifiuto deve riferirsi ad una proposta formale e documentabile»</a:t>
            </a:r>
            <a:r>
              <a:rPr lang="it-IT" sz="3800" dirty="0"/>
              <a:t> e che «Nei casi in cui non sia possibile fare riferimento ad un livello retributivo precedente, non si applica il limite del 20%.»</a:t>
            </a:r>
            <a:endParaRPr lang="it-IT" altLang="it-IT" sz="3800" u="sng" dirty="0">
              <a:highlight>
                <a:srgbClr val="FFFF00"/>
              </a:highlight>
            </a:endParaRPr>
          </a:p>
        </p:txBody>
      </p:sp>
    </p:spTree>
    <p:extLst>
      <p:ext uri="{BB962C8B-B14F-4D97-AF65-F5344CB8AC3E}">
        <p14:creationId xmlns:p14="http://schemas.microsoft.com/office/powerpoint/2010/main" val="425087907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50" dirty="0"/>
              <a:t>Inoltre, </a:t>
            </a:r>
            <a:r>
              <a:rPr lang="it-IT" sz="3150" dirty="0"/>
              <a:t>sia in relazione alle proposte di lavoro che di formazione, la </a:t>
            </a:r>
            <a:r>
              <a:rPr lang="it-IT" altLang="it-IT" sz="3150" dirty="0"/>
              <a:t>circolare n. 5/2006 Il Ministero del lavoro e delle politiche sociali aveva precisato:</a:t>
            </a:r>
          </a:p>
          <a:p>
            <a:pPr marL="0" indent="0" algn="just">
              <a:lnSpc>
                <a:spcPct val="90000"/>
              </a:lnSpc>
              <a:buNone/>
            </a:pPr>
            <a:r>
              <a:rPr lang="it-IT" altLang="it-IT" sz="3150" dirty="0"/>
              <a:t>- </a:t>
            </a:r>
            <a:r>
              <a:rPr lang="it-IT" sz="3150" dirty="0"/>
              <a:t>che </a:t>
            </a:r>
            <a:r>
              <a:rPr lang="it-IT" sz="3150" dirty="0">
                <a:highlight>
                  <a:srgbClr val="FFFF00"/>
                </a:highlight>
              </a:rPr>
              <a:t>ai fini del «conteggio delle distanze e degli orari dei mezzi di trasporto pubblici potranno essere assunti, quali attendibili parametri di riferimento, i dati disponili presso i servizi pubblici di linea e le ferrovie dello Stato»</a:t>
            </a:r>
            <a:r>
              <a:rPr lang="it-IT" sz="3150" dirty="0"/>
              <a:t> </a:t>
            </a:r>
          </a:p>
          <a:p>
            <a:pPr marL="0" indent="0" algn="just">
              <a:lnSpc>
                <a:spcPct val="90000"/>
              </a:lnSpc>
              <a:buNone/>
            </a:pPr>
            <a:r>
              <a:rPr lang="it-IT" sz="3150" dirty="0"/>
              <a:t>- che «</a:t>
            </a:r>
            <a:r>
              <a:rPr lang="it-IT" sz="3150" dirty="0">
                <a:highlight>
                  <a:srgbClr val="FFFF00"/>
                </a:highlight>
              </a:rPr>
              <a:t>gli obblighi di cui sopra vengono meno nei casi di </a:t>
            </a:r>
            <a:r>
              <a:rPr lang="it-IT" sz="3150" u="sng" dirty="0">
                <a:highlight>
                  <a:srgbClr val="FFFF00"/>
                </a:highlight>
              </a:rPr>
              <a:t>impossibilità derivante da documentata forza maggiore, congedi parentali, maternità</a:t>
            </a:r>
            <a:r>
              <a:rPr lang="it-IT" sz="3150" dirty="0"/>
              <a:t>»</a:t>
            </a:r>
            <a:endParaRPr lang="it-IT" altLang="it-IT" sz="3150" u="sng" dirty="0"/>
          </a:p>
        </p:txBody>
      </p:sp>
    </p:spTree>
    <p:extLst>
      <p:ext uri="{BB962C8B-B14F-4D97-AF65-F5344CB8AC3E}">
        <p14:creationId xmlns:p14="http://schemas.microsoft.com/office/powerpoint/2010/main" val="36181927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Il riferimento del</a:t>
            </a:r>
            <a:r>
              <a:rPr lang="it-IT" sz="3200" dirty="0"/>
              <a:t>la </a:t>
            </a:r>
            <a:r>
              <a:rPr lang="it-IT" altLang="it-IT" sz="3200" dirty="0"/>
              <a:t>circolare n. 5/2006 del Ministero del lavoro e delle politiche sociali alla esistenza di «</a:t>
            </a:r>
            <a:r>
              <a:rPr lang="it-IT" altLang="it-IT" sz="3200" u="sng" dirty="0">
                <a:highlight>
                  <a:srgbClr val="FFFF00"/>
                </a:highlight>
              </a:rPr>
              <a:t>obblighi</a:t>
            </a:r>
            <a:r>
              <a:rPr lang="it-IT" altLang="it-IT" sz="3200" dirty="0"/>
              <a:t>» si giustifica in considerazione della </a:t>
            </a:r>
            <a:r>
              <a:rPr lang="it-IT" altLang="it-IT" sz="3200" dirty="0">
                <a:highlight>
                  <a:srgbClr val="FFFF00"/>
                </a:highlight>
              </a:rPr>
              <a:t>doverosità dei comportamenti richiesti al beneficiario</a:t>
            </a:r>
            <a:r>
              <a:rPr lang="it-IT" altLang="it-IT" sz="3200" dirty="0"/>
              <a:t> dei trattamenti di disoccupazione, ma non deve far perdere di vista che si trattava, tecnicamente, di "</a:t>
            </a:r>
            <a:r>
              <a:rPr lang="it-IT" altLang="it-IT" sz="3200" u="sng" dirty="0">
                <a:highlight>
                  <a:srgbClr val="FFFF00"/>
                </a:highlight>
              </a:rPr>
              <a:t>oneri</a:t>
            </a:r>
            <a:r>
              <a:rPr lang="it-IT" altLang="it-IT" sz="3200" dirty="0"/>
              <a:t>",  in quanto il soggetto </a:t>
            </a:r>
            <a:r>
              <a:rPr lang="it-IT" altLang="it-IT" sz="3200" dirty="0">
                <a:highlight>
                  <a:srgbClr val="FFFF00"/>
                </a:highlight>
              </a:rPr>
              <a:t>era tenuto a quei comportamenti «per conseguire un risultato a lui favorevole»</a:t>
            </a:r>
            <a:r>
              <a:rPr lang="it-IT" altLang="it-IT" sz="3200" dirty="0"/>
              <a:t> (</a:t>
            </a:r>
            <a:r>
              <a:rPr lang="it-IT" altLang="it-IT" sz="3200" dirty="0" err="1"/>
              <a:t>Enc</a:t>
            </a:r>
            <a:r>
              <a:rPr lang="it-IT" altLang="it-IT" sz="3200" dirty="0"/>
              <a:t>. Treccani) qual era, in tal caso, la conservazione del trattamento indennitario</a:t>
            </a:r>
            <a:endParaRPr lang="it-IT" altLang="it-IT" sz="3200" u="sng" dirty="0">
              <a:highlight>
                <a:srgbClr val="FFFF00"/>
              </a:highlight>
            </a:endParaRPr>
          </a:p>
        </p:txBody>
      </p:sp>
    </p:spTree>
    <p:extLst>
      <p:ext uri="{BB962C8B-B14F-4D97-AF65-F5344CB8AC3E}">
        <p14:creationId xmlns:p14="http://schemas.microsoft.com/office/powerpoint/2010/main" val="166021203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850" dirty="0"/>
              <a:t>A sua volta </a:t>
            </a:r>
            <a:r>
              <a:rPr lang="it-IT" altLang="it-IT" sz="2850" dirty="0">
                <a:highlight>
                  <a:srgbClr val="FFFF00"/>
                </a:highlight>
              </a:rPr>
              <a:t>l’Inps, con la circolare 15 febbraio 2007, n. 39</a:t>
            </a:r>
            <a:r>
              <a:rPr lang="it-IT" altLang="it-IT" sz="2850" dirty="0"/>
              <a:t>, da un lato, aveva recepito e fatto propri tutti i chiarimenti forniti dalla circolare n. 5/2006 del Ministero del lavoro e delle politiche sociali e, d’altro lato, aveva affermato che la disciplina contenuta nell’art. 1-</a:t>
            </a:r>
            <a:r>
              <a:rPr lang="it-IT" altLang="it-IT" sz="2850" i="1" dirty="0"/>
              <a:t>quinquies </a:t>
            </a:r>
            <a:r>
              <a:rPr lang="it-IT" altLang="it-IT" sz="2850" dirty="0" err="1"/>
              <a:t>d.l.</a:t>
            </a:r>
            <a:r>
              <a:rPr lang="it-IT" altLang="it-IT" sz="2850" dirty="0"/>
              <a:t> n. 249/2004 doveva considerarsi </a:t>
            </a:r>
            <a:r>
              <a:rPr lang="it-IT" altLang="it-IT" sz="2850" dirty="0">
                <a:highlight>
                  <a:srgbClr val="FFFF00"/>
                </a:highlight>
              </a:rPr>
              <a:t>la «disciplina generale» «</a:t>
            </a:r>
            <a:r>
              <a:rPr lang="it-IT" sz="2850" dirty="0">
                <a:highlight>
                  <a:srgbClr val="FFFF00"/>
                </a:highlight>
              </a:rPr>
              <a:t>in materia di decadenza dai trattamenti previdenziali e da altre indennità o sussidi»</a:t>
            </a:r>
            <a:r>
              <a:rPr lang="it-IT" sz="2850" dirty="0"/>
              <a:t>, dalla quale derivavano veri e propri «obblighi nei confronti dei lavoratori beneficiari di interventi per il sostegno al reddito, </a:t>
            </a:r>
            <a:r>
              <a:rPr lang="it-IT" sz="2850" dirty="0">
                <a:highlight>
                  <a:srgbClr val="FFFF00"/>
                </a:highlight>
              </a:rPr>
              <a:t>sancendo la perdita dei trattamenti</a:t>
            </a:r>
            <a:r>
              <a:rPr lang="it-IT" sz="2850" dirty="0"/>
              <a:t> nei casi in cui i lavoratori medesimi rifiutino il percorso di reinserimento nel mercato del lavoro o di adeguamento formativo»</a:t>
            </a:r>
            <a:endParaRPr lang="it-IT" altLang="it-IT" sz="2850" u="sng" dirty="0">
              <a:highlight>
                <a:srgbClr val="FFFF00"/>
              </a:highlight>
            </a:endParaRPr>
          </a:p>
        </p:txBody>
      </p:sp>
    </p:spTree>
    <p:extLst>
      <p:ext uri="{BB962C8B-B14F-4D97-AF65-F5344CB8AC3E}">
        <p14:creationId xmlns:p14="http://schemas.microsoft.com/office/powerpoint/2010/main" val="3781654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00" dirty="0"/>
              <a:t>In particolare, la circolare Inps n. 39/2007 aveva confermato </a:t>
            </a:r>
            <a:r>
              <a:rPr lang="it-IT" sz="3400" dirty="0"/>
              <a:t>che, </a:t>
            </a:r>
            <a:r>
              <a:rPr lang="it-IT" altLang="it-IT" sz="3400" dirty="0"/>
              <a:t>per quanto riguardava l’onere «</a:t>
            </a:r>
            <a:r>
              <a:rPr lang="it-IT" sz="3400" dirty="0"/>
              <a:t>di adesione ad un’offerta formativa o di riqualificazione»</a:t>
            </a:r>
            <a:r>
              <a:rPr lang="it-IT" sz="3400" b="1" dirty="0"/>
              <a:t>, </a:t>
            </a:r>
            <a:r>
              <a:rPr lang="it-IT" sz="3400" dirty="0"/>
              <a:t>il lavoratore era «tenuto alla </a:t>
            </a:r>
            <a:r>
              <a:rPr lang="it-IT" sz="3400" dirty="0">
                <a:highlight>
                  <a:srgbClr val="FFFF00"/>
                </a:highlight>
              </a:rPr>
              <a:t>frequenza del corso, compresa un’eventuale fase di selezione, nella misura minima dell’80% della durata complessiva, salvo i casi di documentata forza maggiore o di assenza in funzione dell’applicazione di normative nazionali in materia di congedi parentali o maternità</a:t>
            </a:r>
            <a:r>
              <a:rPr lang="it-IT" sz="3400" dirty="0"/>
              <a:t>»</a:t>
            </a:r>
            <a:endParaRPr lang="it-IT" altLang="it-IT" sz="3400" u="sng" dirty="0">
              <a:highlight>
                <a:srgbClr val="FFFF00"/>
              </a:highlight>
            </a:endParaRPr>
          </a:p>
        </p:txBody>
      </p:sp>
    </p:spTree>
    <p:extLst>
      <p:ext uri="{BB962C8B-B14F-4D97-AF65-F5344CB8AC3E}">
        <p14:creationId xmlns:p14="http://schemas.microsoft.com/office/powerpoint/2010/main" val="200857317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Per quanto riguardava, invece, l’obbligo «</a:t>
            </a:r>
            <a:r>
              <a:rPr lang="it-IT" sz="3100" dirty="0"/>
              <a:t>di accettazione di un’offerta di lavoro inquadrato in un livello retributivo non inferiore del 20% rispetto a quello di provenienza»,</a:t>
            </a:r>
            <a:r>
              <a:rPr lang="it-IT" sz="3100" b="1" dirty="0"/>
              <a:t> </a:t>
            </a:r>
            <a:r>
              <a:rPr lang="it-IT" altLang="it-IT" sz="3100" dirty="0"/>
              <a:t>la circolare Inps n. 39/2007 aveva precisato come dovesse </a:t>
            </a:r>
            <a:r>
              <a:rPr lang="it-IT" sz="3100" dirty="0"/>
              <a:t>considerarsi «</a:t>
            </a:r>
            <a:r>
              <a:rPr lang="it-IT" sz="3100" dirty="0">
                <a:highlight>
                  <a:srgbClr val="FFFF00"/>
                </a:highlight>
              </a:rPr>
              <a:t>non rispettato l’obbligo di accettazione dell’offerta</a:t>
            </a:r>
            <a:r>
              <a:rPr lang="it-IT" sz="3100" dirty="0"/>
              <a:t>, configurando quindi un rifiuto della stessa, </a:t>
            </a:r>
            <a:r>
              <a:rPr lang="it-IT" sz="3100" dirty="0">
                <a:highlight>
                  <a:srgbClr val="FFFF00"/>
                </a:highlight>
              </a:rPr>
              <a:t>anche nel caso in cui il lavoratore, pur accettando inizialmente la proposta di lavoro, abbia successivamente rifiutato la stipula del contratto di lavoro o si sia dimesso durante il periodo di prova, salvo dimissioni motivate per giusta causa</a:t>
            </a:r>
            <a:r>
              <a:rPr lang="it-IT" sz="3100" dirty="0"/>
              <a:t>»</a:t>
            </a:r>
            <a:endParaRPr lang="it-IT" altLang="it-IT" sz="3100" u="sng" dirty="0">
              <a:highlight>
                <a:srgbClr val="FFFF00"/>
              </a:highlight>
            </a:endParaRPr>
          </a:p>
        </p:txBody>
      </p:sp>
    </p:spTree>
    <p:extLst>
      <p:ext uri="{BB962C8B-B14F-4D97-AF65-F5344CB8AC3E}">
        <p14:creationId xmlns:p14="http://schemas.microsoft.com/office/powerpoint/2010/main" val="86415267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Di quegli anni è anche l’art. 13, cc. 2, lett. a), e 9, </a:t>
            </a:r>
            <a:r>
              <a:rPr lang="it-IT" altLang="it-IT" sz="3200" dirty="0" err="1"/>
              <a:t>d.l.</a:t>
            </a:r>
            <a:r>
              <a:rPr lang="it-IT" altLang="it-IT" sz="3200" dirty="0"/>
              <a:t> 14 marzo 2005, n. 35 (come modificato, in sede di conversione, dalla l. 14 maggio 2005, n. 80), che ha stabilito che «</a:t>
            </a:r>
            <a:r>
              <a:rPr lang="it-IT" sz="3200" dirty="0"/>
              <a:t>L’indennità di disoccupazione </a:t>
            </a:r>
            <a:r>
              <a:rPr lang="it-IT" sz="3200" dirty="0">
                <a:highlight>
                  <a:srgbClr val="FFFF00"/>
                </a:highlight>
              </a:rPr>
              <a:t>non spetta nelle ipotesi di perdita e sospensione dello stato di disoccupazione</a:t>
            </a:r>
            <a:r>
              <a:rPr lang="it-IT" sz="3200" dirty="0"/>
              <a:t> disciplinate dalla normativa in materia di incontro tra domanda e offerta di lavoro», così colmando quella che a una parte degli interpreti era sembrata una lacuna della disciplina contenuta nel d.lgs. 21 aprile 2000, n. 181</a:t>
            </a:r>
            <a:endParaRPr lang="it-IT" altLang="it-IT" sz="3200" dirty="0"/>
          </a:p>
        </p:txBody>
      </p:sp>
    </p:spTree>
    <p:extLst>
      <p:ext uri="{BB962C8B-B14F-4D97-AF65-F5344CB8AC3E}">
        <p14:creationId xmlns:p14="http://schemas.microsoft.com/office/powerpoint/2010/main" val="23596481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900" dirty="0"/>
              <a:t>E infatti, l’art. 4, c. 1,</a:t>
            </a:r>
            <a:r>
              <a:rPr lang="it-IT" sz="2900" dirty="0"/>
              <a:t> d.lgs. n. 181/2000 aveva previsto la «perdita dello stato di disoccupazione» sia «in caso di mancata presentazione senza giustificato motivo alla convocazione del servizio competente» sia «in caso di rifiuto senza giustificato motivo di una congrua offerta di lavoro a tempo pieno ed indeterminato o determinato o di lavoro temporaneo», ma la </a:t>
            </a:r>
            <a:r>
              <a:rPr lang="it-IT" sz="2900" dirty="0">
                <a:highlight>
                  <a:srgbClr val="FFFF00"/>
                </a:highlight>
              </a:rPr>
              <a:t>mancanza di una esplicita previsione normativa di decadenza dal godimento delle indennità di disoccupazione</a:t>
            </a:r>
            <a:r>
              <a:rPr lang="it-IT" sz="2900" dirty="0"/>
              <a:t> aveva indotto una parte degli interpreti a dubitare che si trattasse di un’ulteriore conferma della "condizionalità" in materia di ammortizzatori sociali</a:t>
            </a:r>
            <a:endParaRPr lang="it-IT" altLang="it-IT" sz="2900" dirty="0"/>
          </a:p>
        </p:txBody>
      </p:sp>
    </p:spTree>
    <p:extLst>
      <p:ext uri="{BB962C8B-B14F-4D97-AF65-F5344CB8AC3E}">
        <p14:creationId xmlns:p14="http://schemas.microsoft.com/office/powerpoint/2010/main" val="36813632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400" dirty="0"/>
              <a:t>Ma il collegamento fra politiche attive e passive era stato definitivamente confermato anche dall’</a:t>
            </a:r>
            <a:r>
              <a:rPr lang="it-IT" altLang="it-IT" sz="2400" dirty="0">
                <a:highlight>
                  <a:srgbClr val="FFFF00"/>
                </a:highlight>
              </a:rPr>
              <a:t>art. 19, c. 10, </a:t>
            </a:r>
            <a:r>
              <a:rPr lang="it-IT" altLang="it-IT" sz="2400" dirty="0" err="1">
                <a:highlight>
                  <a:srgbClr val="FFFF00"/>
                </a:highlight>
              </a:rPr>
              <a:t>d.l.</a:t>
            </a:r>
            <a:r>
              <a:rPr lang="it-IT" altLang="it-IT" sz="2400" dirty="0">
                <a:highlight>
                  <a:srgbClr val="FFFF00"/>
                </a:highlight>
              </a:rPr>
              <a:t> 29 novembre 2008, n. 185</a:t>
            </a:r>
            <a:r>
              <a:rPr lang="it-IT" altLang="it-IT" sz="2400" dirty="0"/>
              <a:t> (come sostituito, in sede di conversione, da l. 28 gennaio 2009, n. 2), che aveva</a:t>
            </a:r>
            <a:r>
              <a:rPr lang="it-IT" sz="2400" dirty="0"/>
              <a:t> stabilito che «Il </a:t>
            </a:r>
            <a:r>
              <a:rPr lang="it-IT" sz="2400" u="sng" dirty="0">
                <a:highlight>
                  <a:srgbClr val="FFFF00"/>
                </a:highlight>
              </a:rPr>
              <a:t>diritto a percepire</a:t>
            </a:r>
            <a:r>
              <a:rPr lang="it-IT" sz="2400" dirty="0"/>
              <a:t> qualsiasi trattamento di sostegno al reddito, ai sensi della legislazione vigente in materia di ammortizzatori sociali, </a:t>
            </a:r>
            <a:r>
              <a:rPr lang="it-IT" sz="2400" u="sng" dirty="0">
                <a:highlight>
                  <a:srgbClr val="FFFF00"/>
                </a:highlight>
              </a:rPr>
              <a:t>è subordinato</a:t>
            </a:r>
            <a:r>
              <a:rPr lang="it-IT" sz="2400" dirty="0"/>
              <a:t> alla dichiarazione di immediata disponibilità al lavoro o a un percorso di riqualificazione professionale (…). In caso di rifiuto di sottoscrivere la dichiarazione di immediata disponibilità ovvero, una volta sottoscritta la dichiarazione, in caso di rifiuto di un percorso di riqualificazione professionale o di un lavoro congruo </a:t>
            </a:r>
            <a:r>
              <a:rPr lang="it-IT" sz="2400" i="1" dirty="0"/>
              <a:t>[ai sensi dell’art. 1-quinquies </a:t>
            </a:r>
            <a:r>
              <a:rPr lang="it-IT" sz="2400" i="1" dirty="0" err="1"/>
              <a:t>d.l.</a:t>
            </a:r>
            <a:r>
              <a:rPr lang="it-IT" sz="2400" i="1" dirty="0"/>
              <a:t> n. 249/2004]</a:t>
            </a:r>
            <a:r>
              <a:rPr lang="it-IT" sz="2400" dirty="0"/>
              <a:t>, il lavoratore destinatario dei trattamenti di sostegno del reddito </a:t>
            </a:r>
            <a:r>
              <a:rPr lang="it-IT" sz="2400" u="sng" dirty="0">
                <a:highlight>
                  <a:srgbClr val="FFFF00"/>
                </a:highlight>
              </a:rPr>
              <a:t>perde il diritto</a:t>
            </a:r>
            <a:r>
              <a:rPr lang="it-IT" sz="2400" dirty="0"/>
              <a:t> a qualsiasi erogazione di carattere retributivo e previdenziale, anche a carico del datore di lavoro, </a:t>
            </a:r>
            <a:r>
              <a:rPr lang="it-IT" sz="2400" u="sng" dirty="0">
                <a:highlight>
                  <a:srgbClr val="FFFF00"/>
                </a:highlight>
              </a:rPr>
              <a:t>fatti salvi i diritti già maturati</a:t>
            </a:r>
            <a:r>
              <a:rPr lang="it-IT" sz="2400" dirty="0"/>
              <a:t>»</a:t>
            </a:r>
            <a:endParaRPr lang="it-IT" altLang="it-IT" sz="2400" dirty="0"/>
          </a:p>
        </p:txBody>
      </p:sp>
    </p:spTree>
    <p:extLst>
      <p:ext uri="{BB962C8B-B14F-4D97-AF65-F5344CB8AC3E}">
        <p14:creationId xmlns:p14="http://schemas.microsoft.com/office/powerpoint/2010/main" val="342838576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600" dirty="0"/>
              <a:t>Gli artt. 1-</a:t>
            </a:r>
            <a:r>
              <a:rPr lang="it-IT" altLang="it-IT" sz="2600" i="1" dirty="0"/>
              <a:t>quinquies</a:t>
            </a:r>
            <a:r>
              <a:rPr lang="it-IT" altLang="it-IT" sz="2600" dirty="0"/>
              <a:t> </a:t>
            </a:r>
            <a:r>
              <a:rPr lang="it-IT" altLang="it-IT" sz="2600" dirty="0" err="1"/>
              <a:t>d.l.</a:t>
            </a:r>
            <a:r>
              <a:rPr lang="it-IT" altLang="it-IT" sz="2600" dirty="0"/>
              <a:t> n. 249/2004 e 19 </a:t>
            </a:r>
            <a:r>
              <a:rPr lang="it-IT" altLang="it-IT" sz="2600" dirty="0" err="1"/>
              <a:t>d.l.</a:t>
            </a:r>
            <a:r>
              <a:rPr lang="it-IT" altLang="it-IT" sz="2600" dirty="0"/>
              <a:t> n. 185/2008 sono stati abrogati dalla </a:t>
            </a:r>
            <a:r>
              <a:rPr lang="it-IT" altLang="it-IT" sz="2600" u="sng" dirty="0">
                <a:highlight>
                  <a:srgbClr val="FFFF00"/>
                </a:highlight>
              </a:rPr>
              <a:t>l. n. 92/2012</a:t>
            </a:r>
            <a:r>
              <a:rPr lang="it-IT" altLang="it-IT" sz="2600" dirty="0"/>
              <a:t>, la quale ha quindi stabilito, con </a:t>
            </a:r>
            <a:r>
              <a:rPr lang="it-IT" altLang="it-IT" sz="2600" u="sng" dirty="0">
                <a:highlight>
                  <a:srgbClr val="FFFF00"/>
                </a:highlight>
              </a:rPr>
              <a:t>l’art. 4, comma 41</a:t>
            </a:r>
            <a:r>
              <a:rPr lang="it-IT" altLang="it-IT" sz="2600" dirty="0"/>
              <a:t>, che: «</a:t>
            </a:r>
            <a:r>
              <a:rPr lang="it-IT" sz="2600" dirty="0"/>
              <a:t>Il lavoratore destinatario di una indennità di mobilità o di indennità o di sussidi, la cui corresponsione è collegata allo stato di disoccupazione o di inoccupazione, </a:t>
            </a:r>
            <a:r>
              <a:rPr lang="it-IT" sz="2600" u="sng" dirty="0">
                <a:highlight>
                  <a:srgbClr val="FFFF00"/>
                </a:highlight>
              </a:rPr>
              <a:t>decade dai trattamenti</a:t>
            </a:r>
            <a:r>
              <a:rPr lang="it-IT" sz="2600" dirty="0"/>
              <a:t> medesimi, quando:</a:t>
            </a:r>
          </a:p>
          <a:p>
            <a:pPr marL="0" indent="0" algn="just">
              <a:lnSpc>
                <a:spcPct val="90000"/>
              </a:lnSpc>
              <a:buNone/>
            </a:pPr>
            <a:r>
              <a:rPr lang="it-IT" altLang="it-IT" sz="2600" dirty="0"/>
              <a:t>a) </a:t>
            </a:r>
            <a:r>
              <a:rPr lang="it-IT" sz="2600" dirty="0">
                <a:highlight>
                  <a:srgbClr val="FFFF00"/>
                </a:highlight>
              </a:rPr>
              <a:t>rifiuti di partecipare </a:t>
            </a:r>
            <a:r>
              <a:rPr lang="it-IT" sz="2600" u="sng" dirty="0">
                <a:highlight>
                  <a:srgbClr val="FFFF00"/>
                </a:highlight>
              </a:rPr>
              <a:t>senza giustificato motivo</a:t>
            </a:r>
            <a:r>
              <a:rPr lang="it-IT" sz="2600" dirty="0">
                <a:highlight>
                  <a:srgbClr val="FFFF00"/>
                </a:highlight>
              </a:rPr>
              <a:t> ad una iniziativa di politica attiva o di attivazione</a:t>
            </a:r>
            <a:r>
              <a:rPr lang="it-IT" sz="2600" dirty="0"/>
              <a:t> proposta dai servizi competenti (…) </a:t>
            </a:r>
            <a:r>
              <a:rPr lang="it-IT" sz="2600" dirty="0">
                <a:highlight>
                  <a:srgbClr val="FFFF00"/>
                </a:highlight>
              </a:rPr>
              <a:t>o non vi partecipi regolarmente</a:t>
            </a:r>
            <a:r>
              <a:rPr lang="it-IT" sz="2600" dirty="0"/>
              <a:t>;</a:t>
            </a:r>
            <a:endParaRPr lang="it-IT" altLang="it-IT" sz="2600" dirty="0"/>
          </a:p>
          <a:p>
            <a:pPr marL="0" indent="0" algn="just">
              <a:lnSpc>
                <a:spcPct val="90000"/>
              </a:lnSpc>
              <a:buNone/>
            </a:pPr>
            <a:r>
              <a:rPr lang="it-IT" altLang="it-IT" sz="2600" dirty="0"/>
              <a:t>b) </a:t>
            </a:r>
            <a:r>
              <a:rPr lang="it-IT" sz="2600" dirty="0">
                <a:highlight>
                  <a:srgbClr val="FFFF00"/>
                </a:highlight>
              </a:rPr>
              <a:t>non accetti una offerta di un lavoro inquadrato in un livello retributivo </a:t>
            </a:r>
            <a:r>
              <a:rPr lang="it-IT" sz="2600" u="sng" dirty="0">
                <a:highlight>
                  <a:srgbClr val="FFFF00"/>
                </a:highlight>
              </a:rPr>
              <a:t>superiore almeno del 20 per cento rispetto all’importo lordo dell’indennità cui ha diritto</a:t>
            </a:r>
            <a:r>
              <a:rPr lang="it-IT" sz="2600" dirty="0"/>
              <a:t>»</a:t>
            </a:r>
            <a:endParaRPr lang="it-IT" altLang="it-IT" sz="2600" dirty="0"/>
          </a:p>
        </p:txBody>
      </p:sp>
    </p:spTree>
    <p:extLst>
      <p:ext uri="{BB962C8B-B14F-4D97-AF65-F5344CB8AC3E}">
        <p14:creationId xmlns:p14="http://schemas.microsoft.com/office/powerpoint/2010/main" val="8947172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850" dirty="0"/>
              <a:t>E infatti, abbiamo già ricordato che, a tal fine, la l. n. 92/2012 ha introdotto, per gli eventi di disoccupazione insorgenti </a:t>
            </a:r>
            <a:r>
              <a:rPr lang="it-IT" altLang="it-IT" sz="3850" dirty="0">
                <a:highlight>
                  <a:srgbClr val="FFFF00"/>
                </a:highlight>
              </a:rPr>
              <a:t>dal 1° gennaio 2013, il nuovo strumento della «Assicurazione Sociale per l’Impiego» (ASPI)</a:t>
            </a:r>
            <a:r>
              <a:rPr lang="it-IT" altLang="it-IT" sz="3850" dirty="0"/>
              <a:t>: va allora aggiunto che il carattere ‘transizionale’ del nuovo strumento era stato espressamente indicato dallo stesso legislatore</a:t>
            </a:r>
            <a:endParaRPr lang="it-IT" altLang="it-IT" sz="3850" u="sng" dirty="0">
              <a:highlight>
                <a:srgbClr val="FFFF00"/>
              </a:highlight>
            </a:endParaRPr>
          </a:p>
        </p:txBody>
      </p:sp>
    </p:spTree>
    <p:extLst>
      <p:ext uri="{BB962C8B-B14F-4D97-AF65-F5344CB8AC3E}">
        <p14:creationId xmlns:p14="http://schemas.microsoft.com/office/powerpoint/2010/main" val="25420957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50" dirty="0"/>
              <a:t>La dottrina aveva evidenziato come il generico riferimento dell’art. 4, c. 41, l. n. 92/2012, alle ipotesi «</a:t>
            </a:r>
            <a:r>
              <a:rPr lang="it-IT" sz="3250" dirty="0"/>
              <a:t>di indennità o di sussidi, la cui corresponsione è collegata allo stato di disoccupazione» fosse </a:t>
            </a:r>
            <a:r>
              <a:rPr lang="it-IT" sz="3250" dirty="0">
                <a:highlight>
                  <a:srgbClr val="FFFF00"/>
                </a:highlight>
              </a:rPr>
              <a:t>«idoneo a ricomprendere nel suo campo di applicazione anche l’Aspi»</a:t>
            </a:r>
            <a:r>
              <a:rPr lang="it-IT" sz="3250" dirty="0"/>
              <a:t>, e che tale soluzione dovesse accogliersi anche per evitare per quest’ultima un «vuoto legislativo» in relazione alla «soglia retributiva alla quale parametrare l’accettabilità o meno dell’offerta lavorativa» (</a:t>
            </a:r>
            <a:r>
              <a:rPr lang="it-IT" sz="3250" dirty="0" err="1"/>
              <a:t>Bozzao</a:t>
            </a:r>
            <a:r>
              <a:rPr lang="it-IT" sz="3250" dirty="0"/>
              <a:t>, 2013) </a:t>
            </a:r>
            <a:endParaRPr lang="it-IT" altLang="it-IT" sz="3250" dirty="0"/>
          </a:p>
        </p:txBody>
      </p:sp>
    </p:spTree>
    <p:extLst>
      <p:ext uri="{BB962C8B-B14F-4D97-AF65-F5344CB8AC3E}">
        <p14:creationId xmlns:p14="http://schemas.microsoft.com/office/powerpoint/2010/main" val="331117210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800" dirty="0"/>
              <a:t>I commi successivi dell’art. 4 l. n. 92/2012 prevedevano:</a:t>
            </a:r>
          </a:p>
          <a:p>
            <a:pPr marL="0" indent="0" algn="just">
              <a:lnSpc>
                <a:spcPct val="90000"/>
              </a:lnSpc>
              <a:buNone/>
            </a:pPr>
            <a:r>
              <a:rPr lang="it-IT" altLang="it-IT" sz="2800" dirty="0"/>
              <a:t>- </a:t>
            </a:r>
            <a:r>
              <a:rPr lang="it-IT" altLang="it-IT" sz="2800" u="sng" dirty="0">
                <a:highlight>
                  <a:srgbClr val="FFFF00"/>
                </a:highlight>
              </a:rPr>
              <a:t>comma 42</a:t>
            </a:r>
            <a:r>
              <a:rPr lang="it-IT" altLang="it-IT" sz="2800" dirty="0"/>
              <a:t>: «</a:t>
            </a:r>
            <a:r>
              <a:rPr lang="it-IT" sz="2800" dirty="0"/>
              <a:t>Le disposizioni di cui ai commi 40 e 41 si applicano quando le attività lavorative o di formazione ovvero di riqualificazione si svolgono in </a:t>
            </a:r>
            <a:r>
              <a:rPr lang="it-IT" sz="2800" dirty="0">
                <a:highlight>
                  <a:srgbClr val="FFFF00"/>
                </a:highlight>
              </a:rPr>
              <a:t>un luogo che non dista più di 50 chilometri dalla residenza del lavoratore, o comunque che è raggiungibile mediamente in 80 minuti con i mezzi di trasporto pubblici</a:t>
            </a:r>
            <a:r>
              <a:rPr lang="it-IT" sz="2800" dirty="0"/>
              <a:t>» (era quindi confermata la disposizione d</a:t>
            </a:r>
            <a:r>
              <a:rPr lang="it-IT" altLang="it-IT" sz="2800" dirty="0"/>
              <a:t>ell’abrogato art. 1-</a:t>
            </a:r>
            <a:r>
              <a:rPr lang="it-IT" altLang="it-IT" sz="2800" i="1" dirty="0"/>
              <a:t>quinquies</a:t>
            </a:r>
            <a:r>
              <a:rPr lang="it-IT" altLang="it-IT" sz="2800" dirty="0"/>
              <a:t>, c. 1, </a:t>
            </a:r>
            <a:r>
              <a:rPr lang="it-IT" altLang="it-IT" sz="2800" dirty="0" err="1"/>
              <a:t>d.l.</a:t>
            </a:r>
            <a:r>
              <a:rPr lang="it-IT" altLang="it-IT" sz="2800" dirty="0"/>
              <a:t> n. 249/2004);</a:t>
            </a:r>
          </a:p>
          <a:p>
            <a:pPr marL="0" indent="0" algn="just">
              <a:lnSpc>
                <a:spcPct val="90000"/>
              </a:lnSpc>
              <a:buNone/>
            </a:pPr>
            <a:r>
              <a:rPr lang="it-IT" altLang="it-IT" sz="2800" dirty="0"/>
              <a:t>- </a:t>
            </a:r>
            <a:r>
              <a:rPr lang="it-IT" altLang="it-IT" sz="2800" u="sng" dirty="0">
                <a:highlight>
                  <a:srgbClr val="FFFF00"/>
                </a:highlight>
              </a:rPr>
              <a:t>comma 43</a:t>
            </a:r>
            <a:r>
              <a:rPr lang="it-IT" altLang="it-IT" sz="2800" dirty="0"/>
              <a:t>: «</a:t>
            </a:r>
            <a:r>
              <a:rPr lang="it-IT" sz="2800" dirty="0"/>
              <a:t>Nei casi di cui ai commi 40, 41 e 42, il lavoratore destinatario dei trattamenti di sostegno del reddito </a:t>
            </a:r>
            <a:r>
              <a:rPr lang="it-IT" sz="2800" dirty="0">
                <a:highlight>
                  <a:srgbClr val="FFFF00"/>
                </a:highlight>
              </a:rPr>
              <a:t>perde il diritto alla prestazione, fatti salvi i diritti già maturati</a:t>
            </a:r>
            <a:r>
              <a:rPr lang="it-IT" sz="2800" dirty="0"/>
              <a:t>»</a:t>
            </a:r>
            <a:endParaRPr lang="it-IT" altLang="it-IT" sz="2800" dirty="0"/>
          </a:p>
        </p:txBody>
      </p:sp>
    </p:spTree>
    <p:extLst>
      <p:ext uri="{BB962C8B-B14F-4D97-AF65-F5344CB8AC3E}">
        <p14:creationId xmlns:p14="http://schemas.microsoft.com/office/powerpoint/2010/main" val="31224907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4000" dirty="0"/>
              <a:t>La dottrina ha segnalato come la nuova disciplina introdotta dalla l. 92/2012 determinasse per i beneficiari degli ammortizzatori sociali un sostanziale </a:t>
            </a:r>
            <a:r>
              <a:rPr lang="it-IT" altLang="it-IT" sz="4000" u="sng" dirty="0">
                <a:highlight>
                  <a:srgbClr val="FFFF00"/>
                </a:highlight>
              </a:rPr>
              <a:t>inasprimento della "condizionalità"</a:t>
            </a:r>
            <a:r>
              <a:rPr lang="it-IT" altLang="it-IT" sz="4000" dirty="0"/>
              <a:t> (rispetto alla disciplina dell’abrogato art. 1-</a:t>
            </a:r>
            <a:r>
              <a:rPr lang="it-IT" altLang="it-IT" sz="4000" i="1" dirty="0"/>
              <a:t>quinquies</a:t>
            </a:r>
            <a:r>
              <a:rPr lang="it-IT" altLang="it-IT" sz="4000" dirty="0"/>
              <a:t>, c. 1, </a:t>
            </a:r>
            <a:r>
              <a:rPr lang="it-IT" altLang="it-IT" sz="4000" dirty="0" err="1"/>
              <a:t>d.l.</a:t>
            </a:r>
            <a:r>
              <a:rPr lang="it-IT" altLang="it-IT" sz="4000" dirty="0"/>
              <a:t> n. 249/2004 come chiarita dalla circolare ministeriale)</a:t>
            </a:r>
          </a:p>
        </p:txBody>
      </p:sp>
    </p:spTree>
    <p:extLst>
      <p:ext uri="{BB962C8B-B14F-4D97-AF65-F5344CB8AC3E}">
        <p14:creationId xmlns:p14="http://schemas.microsoft.com/office/powerpoint/2010/main" val="343624934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700" dirty="0"/>
              <a:t>E infatti, per quanto riguarda, anzitutto, la "condizionalità" connessa </a:t>
            </a:r>
            <a:r>
              <a:rPr lang="it-IT" sz="3700" dirty="0"/>
              <a:t>alle iniziative di politica attiva,</a:t>
            </a:r>
            <a:r>
              <a:rPr lang="it-IT" altLang="it-IT" sz="3700" dirty="0"/>
              <a:t> se è vero che l’art. 4, c. 41, lett. a), l. 92/2012 l’aveva </a:t>
            </a:r>
            <a:r>
              <a:rPr lang="it-IT" altLang="it-IT" sz="3700" dirty="0">
                <a:highlight>
                  <a:srgbClr val="FFFF00"/>
                </a:highlight>
              </a:rPr>
              <a:t>razionalizzata</a:t>
            </a:r>
            <a:r>
              <a:rPr lang="it-IT" sz="3700" dirty="0"/>
              <a:t> </a:t>
            </a:r>
            <a:r>
              <a:rPr lang="it-IT" altLang="it-IT" sz="3700" dirty="0"/>
              <a:t>perché </a:t>
            </a:r>
            <a:r>
              <a:rPr lang="it-IT" sz="3700" dirty="0"/>
              <a:t>la </a:t>
            </a:r>
            <a:r>
              <a:rPr lang="it-IT" altLang="it-IT" sz="3700" dirty="0"/>
              <a:t>decadenza era esclusa ove il rifiuto di parteciparvi </a:t>
            </a:r>
            <a:r>
              <a:rPr lang="it-IT" sz="3700" dirty="0"/>
              <a:t>fosse dovuto </a:t>
            </a:r>
            <a:r>
              <a:rPr lang="it-IT" altLang="it-IT" sz="3700" dirty="0"/>
              <a:t>a un (qualsiasi) </a:t>
            </a:r>
            <a:r>
              <a:rPr lang="it-IT" altLang="it-IT" sz="3700" dirty="0">
                <a:highlight>
                  <a:srgbClr val="FFFF00"/>
                </a:highlight>
              </a:rPr>
              <a:t>«</a:t>
            </a:r>
            <a:r>
              <a:rPr lang="it-IT" sz="3700" u="sng" dirty="0">
                <a:highlight>
                  <a:srgbClr val="FFFF00"/>
                </a:highlight>
              </a:rPr>
              <a:t>giustificato motivo</a:t>
            </a:r>
            <a:r>
              <a:rPr lang="it-IT" sz="3700" dirty="0">
                <a:highlight>
                  <a:srgbClr val="FFFF00"/>
                </a:highlight>
              </a:rPr>
              <a:t>»</a:t>
            </a:r>
            <a:r>
              <a:rPr lang="it-IT" sz="3700" dirty="0"/>
              <a:t>, è anche vero che la </a:t>
            </a:r>
            <a:r>
              <a:rPr lang="it-IT" altLang="it-IT" sz="3700" dirty="0"/>
              <a:t>nuova disciplina introdotta dalla l. 92/2012 ne determinava un inasprimento</a:t>
            </a:r>
          </a:p>
        </p:txBody>
      </p:sp>
    </p:spTree>
    <p:extLst>
      <p:ext uri="{BB962C8B-B14F-4D97-AF65-F5344CB8AC3E}">
        <p14:creationId xmlns:p14="http://schemas.microsoft.com/office/powerpoint/2010/main" val="343690373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L’art. 4, c. 33, lett. a), l. n. 92/2012 aveva, infatti, aggiunto all’art. 3 d.lgs. n. 181/2000 un nuovo comma 1-</a:t>
            </a:r>
            <a:r>
              <a:rPr lang="it-IT" altLang="it-IT" sz="3200" i="1" dirty="0"/>
              <a:t>bis</a:t>
            </a:r>
            <a:r>
              <a:rPr lang="it-IT" altLang="it-IT" sz="3200" dirty="0"/>
              <a:t>, che aveva </a:t>
            </a:r>
            <a:r>
              <a:rPr lang="it-IT" altLang="it-IT" sz="3200" dirty="0">
                <a:highlight>
                  <a:srgbClr val="FFFF00"/>
                </a:highlight>
              </a:rPr>
              <a:t>arricchito l’elenco delle iniziative di politica attiva</a:t>
            </a:r>
            <a:r>
              <a:rPr lang="it-IT" altLang="it-IT" sz="3200" dirty="0"/>
              <a:t> da attivare (doverosamente) nei confronti «dei beneficiari di ammortizzatori sociali per i quali lo stato di disoccupazione costituisca requisito» (lo vedremo), e poiché l’art. 4, c. 41, lett. a), l. 92/2012 collegava la decadenza dal trattamento al rifiuto </a:t>
            </a:r>
            <a:r>
              <a:rPr lang="it-IT" altLang="it-IT" sz="3200" u="sng" dirty="0">
                <a:highlight>
                  <a:srgbClr val="FFFF00"/>
                </a:highlight>
              </a:rPr>
              <a:t>anche di una sola</a:t>
            </a:r>
            <a:r>
              <a:rPr lang="it-IT" altLang="it-IT" sz="3200" dirty="0"/>
              <a:t> di tali diverse iniziative, ne risultava </a:t>
            </a:r>
            <a:r>
              <a:rPr lang="it-IT" altLang="it-IT" sz="3200" u="sng" dirty="0">
                <a:highlight>
                  <a:srgbClr val="FFFF00"/>
                </a:highlight>
              </a:rPr>
              <a:t>accresciuta la possibilità di decadenza</a:t>
            </a:r>
            <a:endParaRPr lang="it-IT" altLang="it-IT" sz="3200" u="sng" dirty="0"/>
          </a:p>
        </p:txBody>
      </p:sp>
    </p:spTree>
    <p:extLst>
      <p:ext uri="{BB962C8B-B14F-4D97-AF65-F5344CB8AC3E}">
        <p14:creationId xmlns:p14="http://schemas.microsoft.com/office/powerpoint/2010/main" val="333529304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600" dirty="0"/>
              <a:t>In secondo luogo, la "condizionalità" risultava </a:t>
            </a:r>
            <a:r>
              <a:rPr lang="it-IT" altLang="it-IT" sz="3600" u="sng" dirty="0">
                <a:highlight>
                  <a:srgbClr val="FFFF00"/>
                </a:highlight>
              </a:rPr>
              <a:t>inasprita</a:t>
            </a:r>
            <a:r>
              <a:rPr lang="it-IT" altLang="it-IT" sz="3600" dirty="0"/>
              <a:t> anche in relazione alla ipotesi del </a:t>
            </a:r>
            <a:r>
              <a:rPr lang="it-IT" altLang="it-IT" sz="3600" u="sng" dirty="0">
                <a:highlight>
                  <a:srgbClr val="FFFF00"/>
                </a:highlight>
              </a:rPr>
              <a:t>rifiuto di un’offerta di lavoro</a:t>
            </a:r>
            <a:r>
              <a:rPr lang="it-IT" altLang="it-IT" sz="3600" dirty="0"/>
              <a:t>,  perché l’art. 4, c. 41, lett. b), l. 92/2012  – che a differenza della lettera a) non attribuiva rilevanza all’eventuale «</a:t>
            </a:r>
            <a:r>
              <a:rPr lang="it-IT" sz="3600" dirty="0"/>
              <a:t>giustificato motivo»</a:t>
            </a:r>
            <a:r>
              <a:rPr lang="it-IT" altLang="it-IT" sz="3600" dirty="0"/>
              <a:t> del rifiuto – </a:t>
            </a:r>
            <a:r>
              <a:rPr lang="it-IT" altLang="it-IT" sz="3600" dirty="0">
                <a:highlight>
                  <a:srgbClr val="FFFF00"/>
                </a:highlight>
              </a:rPr>
              <a:t>non aveva ribadito la precisazione</a:t>
            </a:r>
            <a:r>
              <a:rPr lang="it-IT" altLang="it-IT" sz="3600" dirty="0"/>
              <a:t> (contenuta nell’abrogato art. 19, c. 10, </a:t>
            </a:r>
            <a:r>
              <a:rPr lang="it-IT" altLang="it-IT" sz="3600" dirty="0" err="1"/>
              <a:t>d.l.</a:t>
            </a:r>
            <a:r>
              <a:rPr lang="it-IT" altLang="it-IT" sz="3600" dirty="0"/>
              <a:t> n. 185/2008) </a:t>
            </a:r>
            <a:r>
              <a:rPr lang="it-IT" altLang="it-IT" sz="3600" dirty="0">
                <a:highlight>
                  <a:srgbClr val="FFFF00"/>
                </a:highlight>
              </a:rPr>
              <a:t>che l’offerta dovesse avere ad oggetto un «lavoro congruo»</a:t>
            </a:r>
          </a:p>
        </p:txBody>
      </p:sp>
    </p:spTree>
    <p:extLst>
      <p:ext uri="{BB962C8B-B14F-4D97-AF65-F5344CB8AC3E}">
        <p14:creationId xmlns:p14="http://schemas.microsoft.com/office/powerpoint/2010/main" val="77067373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E la mancanza del riferimento alla ‘congruità’ del lavoro offerto rispetto alla professionalità del lavoratore trovava un riscontro nella circostanza che il livello reddituale della offerta di lavoro che non poteva essere rifiutata (pena la decadenza dal trattamento) era stato rapportato dall’art. 4, c. 41, lett. b), l. 92/2012 </a:t>
            </a:r>
            <a:r>
              <a:rPr lang="it-IT" sz="3200" dirty="0">
                <a:highlight>
                  <a:srgbClr val="FFFF00"/>
                </a:highlight>
              </a:rPr>
              <a:t>«</a:t>
            </a:r>
            <a:r>
              <a:rPr lang="it-IT" sz="3200" u="sng" dirty="0">
                <a:highlight>
                  <a:srgbClr val="FFFF00"/>
                </a:highlight>
              </a:rPr>
              <a:t>all’importo lordo dell’indennità cui ha diritto</a:t>
            </a:r>
            <a:r>
              <a:rPr lang="it-IT" sz="3200" dirty="0">
                <a:highlight>
                  <a:srgbClr val="FFFF00"/>
                </a:highlight>
              </a:rPr>
              <a:t>»,</a:t>
            </a:r>
            <a:r>
              <a:rPr lang="it-IT" altLang="it-IT" sz="3200" dirty="0">
                <a:highlight>
                  <a:srgbClr val="FFFF00"/>
                </a:highlight>
              </a:rPr>
              <a:t> venendo così meno il riferimento alla precedente retribuzione</a:t>
            </a:r>
            <a:r>
              <a:rPr lang="it-IT" altLang="it-IT" sz="3200" dirty="0"/>
              <a:t> (peraltro, il nuovo parametro risultava peggiorativo per i percettori di redditi più alti)</a:t>
            </a:r>
          </a:p>
        </p:txBody>
      </p:sp>
    </p:spTree>
    <p:extLst>
      <p:ext uri="{BB962C8B-B14F-4D97-AF65-F5344CB8AC3E}">
        <p14:creationId xmlns:p14="http://schemas.microsoft.com/office/powerpoint/2010/main" val="193060032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450" dirty="0"/>
              <a:t>Per tali ragioni la dottrina aveva segnalato come </a:t>
            </a:r>
            <a:r>
              <a:rPr lang="it-IT" altLang="it-IT" sz="3450" dirty="0">
                <a:highlight>
                  <a:srgbClr val="FFFF00"/>
                </a:highlight>
              </a:rPr>
              <a:t>l’inasprimento della "condizionalità"</a:t>
            </a:r>
            <a:r>
              <a:rPr lang="it-IT" altLang="it-IT" sz="3450" dirty="0"/>
              <a:t> connessa con il rifiuto di un’offerta di lavoro derivasse soprattutto dalla circostanza  che l’art. 4, c. 41, lett. b), l. 92/2012 non conteneva alcun testuale riferimento </a:t>
            </a:r>
            <a:r>
              <a:rPr lang="it-IT" altLang="it-IT" sz="3450" dirty="0">
                <a:highlight>
                  <a:srgbClr val="FFFF00"/>
                </a:highlight>
              </a:rPr>
              <a:t>né «alla professionalità pregressa del lavoratore», né «alla coerenza dell’offerta lavorativa con le iniziative di politica attiva predisposte dai servizi per quel disoccupato»</a:t>
            </a:r>
            <a:r>
              <a:rPr lang="it-IT" altLang="it-IT" sz="3450" dirty="0"/>
              <a:t> (Paci, 2013)</a:t>
            </a:r>
          </a:p>
        </p:txBody>
      </p:sp>
    </p:spTree>
    <p:extLst>
      <p:ext uri="{BB962C8B-B14F-4D97-AF65-F5344CB8AC3E}">
        <p14:creationId xmlns:p14="http://schemas.microsoft.com/office/powerpoint/2010/main" val="333335282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800" dirty="0"/>
              <a:t>Va anche segnalata l’incongruenza della disciplina della "condizionalità" che derivava da un </a:t>
            </a:r>
            <a:r>
              <a:rPr lang="it-IT" altLang="it-IT" sz="3800" dirty="0">
                <a:highlight>
                  <a:srgbClr val="FFFF00"/>
                </a:highlight>
              </a:rPr>
              <a:t>difetto di coordinamento</a:t>
            </a:r>
            <a:r>
              <a:rPr lang="it-IT" altLang="it-IT" sz="3800" dirty="0"/>
              <a:t> fra le disposizioni contenute nell’art. 4, c. 41, l. n. 92/2012 (se, come detto, ritenute </a:t>
            </a:r>
            <a:r>
              <a:rPr lang="it-IT" altLang="it-IT" sz="3800" dirty="0">
                <a:highlight>
                  <a:srgbClr val="FFFF00"/>
                </a:highlight>
              </a:rPr>
              <a:t>applicabili anche all’ASPI</a:t>
            </a:r>
            <a:r>
              <a:rPr lang="it-IT" altLang="it-IT" sz="3800" dirty="0"/>
              <a:t>) e quelle contenute nel precedente art. 2 della medesima legge </a:t>
            </a:r>
            <a:r>
              <a:rPr lang="it-IT" altLang="it-IT" sz="3800" dirty="0">
                <a:highlight>
                  <a:srgbClr val="FFFF00"/>
                </a:highlight>
              </a:rPr>
              <a:t>specificamente dedicate</a:t>
            </a:r>
            <a:r>
              <a:rPr lang="it-IT" altLang="it-IT" sz="3800" dirty="0"/>
              <a:t> alla decadenza del diritto all’ASPI</a:t>
            </a:r>
          </a:p>
        </p:txBody>
      </p:sp>
    </p:spTree>
    <p:extLst>
      <p:ext uri="{BB962C8B-B14F-4D97-AF65-F5344CB8AC3E}">
        <p14:creationId xmlns:p14="http://schemas.microsoft.com/office/powerpoint/2010/main" val="17530746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650" dirty="0"/>
              <a:t>Va, infatti, ricordato che, relativamente ai requisiti di accesso all’ASPI, l’</a:t>
            </a:r>
            <a:r>
              <a:rPr lang="it-IT" altLang="it-IT" sz="2650" dirty="0">
                <a:highlight>
                  <a:srgbClr val="FFFF00"/>
                </a:highlight>
              </a:rPr>
              <a:t>art. 2, c. 4, l. n. 92/2012</a:t>
            </a:r>
            <a:r>
              <a:rPr lang="it-IT" altLang="it-IT" sz="2650" dirty="0"/>
              <a:t> confermava sostanzialmente quelli già vigenti per il trattamento ordinario di disoccupazione, stabilendo che la tutela spettasse «</a:t>
            </a:r>
            <a:r>
              <a:rPr lang="it-IT" sz="2650" dirty="0"/>
              <a:t>ai lavoratori che abbiano perduto involontariamente la propria occupazione e che presentino i seguenti requisiti:</a:t>
            </a:r>
          </a:p>
          <a:p>
            <a:pPr marL="0" indent="0" algn="just">
              <a:lnSpc>
                <a:spcPct val="90000"/>
              </a:lnSpc>
              <a:buNone/>
            </a:pPr>
            <a:r>
              <a:rPr lang="it-IT" altLang="it-IT" sz="2650" dirty="0"/>
              <a:t>a) </a:t>
            </a:r>
            <a:r>
              <a:rPr lang="it-IT" sz="2650" u="sng" dirty="0">
                <a:highlight>
                  <a:srgbClr val="FFFF00"/>
                </a:highlight>
              </a:rPr>
              <a:t>siano in stato di disoccupazione</a:t>
            </a:r>
            <a:r>
              <a:rPr lang="it-IT" sz="2650" dirty="0"/>
              <a:t> ai sensi dell’articolo 1, comma 2, lettera c), del decreto legislativo 21 aprile 2000, n. 181, e successive modificazioni</a:t>
            </a:r>
            <a:endParaRPr lang="it-IT" altLang="it-IT" sz="2650" dirty="0"/>
          </a:p>
          <a:p>
            <a:pPr marL="0" indent="0" algn="just">
              <a:lnSpc>
                <a:spcPct val="90000"/>
              </a:lnSpc>
              <a:buNone/>
            </a:pPr>
            <a:r>
              <a:rPr lang="it-IT" altLang="it-IT" sz="2650" dirty="0"/>
              <a:t>b) </a:t>
            </a:r>
            <a:r>
              <a:rPr lang="it-IT" sz="2650" dirty="0"/>
              <a:t>possano far valere </a:t>
            </a:r>
            <a:r>
              <a:rPr lang="it-IT" sz="2650" u="sng" dirty="0">
                <a:highlight>
                  <a:srgbClr val="FFFF00"/>
                </a:highlight>
              </a:rPr>
              <a:t>almeno due anni di assicurazione e almeno un anno di contribuzione nel biennio precedente l’inizio del periodo di disoccupazione</a:t>
            </a:r>
            <a:r>
              <a:rPr lang="it-IT" sz="2650" dirty="0"/>
              <a:t>»</a:t>
            </a:r>
            <a:endParaRPr lang="it-IT" altLang="it-IT" sz="2650" dirty="0"/>
          </a:p>
        </p:txBody>
      </p:sp>
    </p:spTree>
    <p:extLst>
      <p:ext uri="{BB962C8B-B14F-4D97-AF65-F5344CB8AC3E}">
        <p14:creationId xmlns:p14="http://schemas.microsoft.com/office/powerpoint/2010/main" val="4021629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100" dirty="0"/>
              <a:t>Il legislatore del 2012 aveva, infatti, espressamente affermato che </a:t>
            </a:r>
            <a:r>
              <a:rPr lang="it-IT" altLang="it-IT" sz="3100" dirty="0">
                <a:highlight>
                  <a:srgbClr val="FFFF00"/>
                </a:highlight>
              </a:rPr>
              <a:t>l’obiettivo di «realizzare un mercato del lavoro inclusivo e dinamico, in grado di contribuire alla creazione di occupazione</a:t>
            </a:r>
            <a:r>
              <a:rPr lang="it-IT" altLang="it-IT" sz="3100" dirty="0"/>
              <a:t>, in quantità e qualità, alla crescita sociale ed economica e alla riduzione permanente del tasso di disoccupazione», sarebbe stato perseguito anche «d) </a:t>
            </a:r>
            <a:r>
              <a:rPr lang="it-IT" altLang="it-IT" sz="3100" dirty="0">
                <a:highlight>
                  <a:srgbClr val="FFFF00"/>
                </a:highlight>
              </a:rPr>
              <a:t>rendendo più efficiente, coerente ed equo l’assetto degli ammortizzatori sociali</a:t>
            </a:r>
            <a:r>
              <a:rPr lang="it-IT" altLang="it-IT" sz="3100" dirty="0"/>
              <a:t> e delle politiche attive </a:t>
            </a:r>
            <a:r>
              <a:rPr lang="it-IT" altLang="it-IT" sz="3100" dirty="0">
                <a:highlight>
                  <a:srgbClr val="FFFF00"/>
                </a:highlight>
              </a:rPr>
              <a:t>in una prospettiva di </a:t>
            </a:r>
            <a:r>
              <a:rPr lang="it-IT" altLang="it-IT" sz="3100" b="1" u="sng" dirty="0">
                <a:highlight>
                  <a:srgbClr val="FFFF00"/>
                </a:highlight>
              </a:rPr>
              <a:t>universalizzazione</a:t>
            </a:r>
            <a:r>
              <a:rPr lang="it-IT" altLang="it-IT" sz="3100" dirty="0">
                <a:highlight>
                  <a:srgbClr val="FFFF00"/>
                </a:highlight>
              </a:rPr>
              <a:t> e di </a:t>
            </a:r>
            <a:r>
              <a:rPr lang="it-IT" altLang="it-IT" sz="3100" b="1" u="sng" dirty="0">
                <a:highlight>
                  <a:srgbClr val="FFFF00"/>
                </a:highlight>
              </a:rPr>
              <a:t>rafforzamento dell’occupabilità</a:t>
            </a:r>
            <a:r>
              <a:rPr lang="it-IT" altLang="it-IT" sz="3100" dirty="0"/>
              <a:t> delle persone» (art. 1, c. 1, lett. </a:t>
            </a:r>
            <a:r>
              <a:rPr lang="it-IT" altLang="it-IT" sz="3100" i="1" dirty="0"/>
              <a:t>d</a:t>
            </a:r>
            <a:r>
              <a:rPr lang="it-IT" altLang="it-IT" sz="3100" dirty="0"/>
              <a:t>, l. n. 92/2012)</a:t>
            </a:r>
            <a:endParaRPr lang="it-IT" altLang="it-IT" sz="3100" u="sng" dirty="0">
              <a:highlight>
                <a:srgbClr val="FFFF00"/>
              </a:highlight>
            </a:endParaRPr>
          </a:p>
        </p:txBody>
      </p:sp>
    </p:spTree>
    <p:extLst>
      <p:ext uri="{BB962C8B-B14F-4D97-AF65-F5344CB8AC3E}">
        <p14:creationId xmlns:p14="http://schemas.microsoft.com/office/powerpoint/2010/main" val="41013081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800" dirty="0"/>
              <a:t>A tale riguardo va allora ricordato, da un lato, che l’</a:t>
            </a:r>
            <a:r>
              <a:rPr lang="it-IT" altLang="it-IT" sz="3800" dirty="0">
                <a:highlight>
                  <a:srgbClr val="FFFF00"/>
                </a:highlight>
              </a:rPr>
              <a:t>art. </a:t>
            </a:r>
            <a:r>
              <a:rPr lang="it-IT" sz="3800" dirty="0">
                <a:highlight>
                  <a:srgbClr val="FFFF00"/>
                </a:highlight>
              </a:rPr>
              <a:t>1, c. 2, lett. c), d.lgs. n. 181/2000</a:t>
            </a:r>
            <a:r>
              <a:rPr lang="it-IT" sz="3800" dirty="0"/>
              <a:t> all’epoca in vigore definiva lo «stato di disoccupazione» come «la condizione del soggetto privo di lavoro, che sia immediatamente disponibile allo svolgimento ed alla ricerca di una attività lavorativa secondo modalità definite con i servizi competenti»</a:t>
            </a:r>
            <a:endParaRPr lang="it-IT" altLang="it-IT" sz="3800" dirty="0"/>
          </a:p>
        </p:txBody>
      </p:sp>
    </p:spTree>
    <p:extLst>
      <p:ext uri="{BB962C8B-B14F-4D97-AF65-F5344CB8AC3E}">
        <p14:creationId xmlns:p14="http://schemas.microsoft.com/office/powerpoint/2010/main" val="21016448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D’altro lato, va ricordato che l’art. 2, c. 14, l. n. 92/2012 prevedeva che la «fruizione» dell’ASPI fosse «</a:t>
            </a:r>
            <a:r>
              <a:rPr lang="it-IT" altLang="it-IT" sz="3200" u="sng" dirty="0">
                <a:highlight>
                  <a:srgbClr val="FFFF00"/>
                </a:highlight>
              </a:rPr>
              <a:t>condizionata</a:t>
            </a:r>
            <a:r>
              <a:rPr lang="it-IT" altLang="it-IT" sz="3200" dirty="0">
                <a:highlight>
                  <a:srgbClr val="FFFF00"/>
                </a:highlight>
              </a:rPr>
              <a:t> alla permanenza dello </a:t>
            </a:r>
            <a:r>
              <a:rPr lang="it-IT" sz="3200" dirty="0">
                <a:highlight>
                  <a:srgbClr val="FFFF00"/>
                </a:highlight>
              </a:rPr>
              <a:t>stato di disoccupazione</a:t>
            </a:r>
            <a:r>
              <a:rPr lang="it-IT" sz="3200" dirty="0"/>
              <a:t> di cui all’articolo 1, comma 2, lettera c), del decreto legislativo 21 aprile 2000, n. 181, e successive modificazioni», e che i successivi commi 40 e 41 del medesimo art. 2 l. n. 92/2012 avevano </a:t>
            </a:r>
            <a:r>
              <a:rPr lang="it-IT" sz="3200" dirty="0">
                <a:highlight>
                  <a:srgbClr val="FFFF00"/>
                </a:highlight>
              </a:rPr>
              <a:t>espressamente previsto la </a:t>
            </a:r>
            <a:r>
              <a:rPr lang="it-IT" sz="3200" u="sng" dirty="0">
                <a:highlight>
                  <a:srgbClr val="FFFF00"/>
                </a:highlight>
              </a:rPr>
              <a:t>immediata «decadenza»</a:t>
            </a:r>
            <a:r>
              <a:rPr lang="it-IT" sz="3200" dirty="0">
                <a:highlight>
                  <a:srgbClr val="FFFF00"/>
                </a:highlight>
              </a:rPr>
              <a:t> dal godimento dell’ASPI anche in caso di «a)  </a:t>
            </a:r>
            <a:r>
              <a:rPr lang="it-IT" sz="3200" u="sng" dirty="0">
                <a:highlight>
                  <a:srgbClr val="FFFF00"/>
                </a:highlight>
              </a:rPr>
              <a:t>perdita dello stato di disoccupazione</a:t>
            </a:r>
            <a:r>
              <a:rPr lang="it-IT" sz="3200" dirty="0">
                <a:highlight>
                  <a:srgbClr val="FFFF00"/>
                </a:highlight>
              </a:rPr>
              <a:t>»</a:t>
            </a:r>
            <a:endParaRPr lang="it-IT" altLang="it-IT" sz="3200" dirty="0"/>
          </a:p>
        </p:txBody>
      </p:sp>
    </p:spTree>
    <p:extLst>
      <p:ext uri="{BB962C8B-B14F-4D97-AF65-F5344CB8AC3E}">
        <p14:creationId xmlns:p14="http://schemas.microsoft.com/office/powerpoint/2010/main" val="3614249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900" dirty="0"/>
              <a:t>Ne risultava, quindi, </a:t>
            </a:r>
            <a:r>
              <a:rPr lang="it-IT" altLang="it-IT" sz="2900" u="sng" dirty="0">
                <a:highlight>
                  <a:srgbClr val="FFFF00"/>
                </a:highlight>
              </a:rPr>
              <a:t>un’ulteriore conferma della "condizionalità" che caratterizzava l’ASPI</a:t>
            </a:r>
            <a:r>
              <a:rPr lang="it-IT" altLang="it-IT" sz="2900" dirty="0"/>
              <a:t>, perché l’art. 2, c. 40, l. n. 92/2012 determinava la decadenza dal trattamento nei casi previsti dall’art. 4, c. 1, </a:t>
            </a:r>
            <a:r>
              <a:rPr lang="it-IT" sz="2900" dirty="0"/>
              <a:t>d.lgs. n. 181/2000 che – come abbiamo ricordato - </a:t>
            </a:r>
            <a:r>
              <a:rPr lang="it-IT" altLang="it-IT" sz="2900" dirty="0"/>
              <a:t>stabiliva</a:t>
            </a:r>
            <a:r>
              <a:rPr lang="it-IT" sz="2900" dirty="0"/>
              <a:t> la «perdita dello stato di disoccupazione» sia «in caso di </a:t>
            </a:r>
            <a:r>
              <a:rPr lang="it-IT" sz="2900" dirty="0">
                <a:highlight>
                  <a:srgbClr val="FFFF00"/>
                </a:highlight>
              </a:rPr>
              <a:t>mancata presentazione senza giustificato motivo alla convocazione del servizio competente</a:t>
            </a:r>
            <a:r>
              <a:rPr lang="it-IT" sz="2900" dirty="0"/>
              <a:t>» (lett. b) sia «in caso di </a:t>
            </a:r>
            <a:r>
              <a:rPr lang="it-IT" sz="2900" dirty="0">
                <a:highlight>
                  <a:srgbClr val="FFFF00"/>
                </a:highlight>
              </a:rPr>
              <a:t>rifiuto senza giustificato motivo di una congrua offerta di lavoro</a:t>
            </a:r>
            <a:r>
              <a:rPr lang="it-IT" sz="2900" dirty="0"/>
              <a:t> a tempo pieno ed indeterminato o determinato o di lavoro temporaneo» (lett. c, come modificata dall’art. 4, c. 33, lett. c, n. 2, l. n. 92/2012)</a:t>
            </a:r>
            <a:endParaRPr lang="it-IT" altLang="it-IT" sz="2900" dirty="0"/>
          </a:p>
        </p:txBody>
      </p:sp>
    </p:spTree>
    <p:extLst>
      <p:ext uri="{BB962C8B-B14F-4D97-AF65-F5344CB8AC3E}">
        <p14:creationId xmlns:p14="http://schemas.microsoft.com/office/powerpoint/2010/main" val="161058342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Allo stesso tempo, però, ne risultava un’</a:t>
            </a:r>
            <a:r>
              <a:rPr lang="it-IT" altLang="it-IT" sz="3200" dirty="0">
                <a:highlight>
                  <a:srgbClr val="FFFF00"/>
                </a:highlight>
              </a:rPr>
              <a:t>incongruenza</a:t>
            </a:r>
            <a:r>
              <a:rPr lang="it-IT" altLang="it-IT" sz="3200" dirty="0"/>
              <a:t> nella disciplina della "condizionalità" dell’ASPI, perché in base al combinato disposto dell’art. 2, c. 40, lett. a), l. n. 92/2012 e dell’art. 4, c. 1, lett. c), </a:t>
            </a:r>
            <a:r>
              <a:rPr lang="it-IT" sz="3200" dirty="0"/>
              <a:t>d.lgs. n. 181/2000, il rifiuto di un’offerta di lavoro avrebbe determinato la</a:t>
            </a:r>
            <a:r>
              <a:rPr lang="it-IT" altLang="it-IT" sz="3200" dirty="0"/>
              <a:t> decadenza dal trattamento </a:t>
            </a:r>
            <a:r>
              <a:rPr lang="it-IT" sz="3200" dirty="0">
                <a:highlight>
                  <a:srgbClr val="FFFF00"/>
                </a:highlight>
              </a:rPr>
              <a:t>soltanto nel caso in cui si fosse trattato «di una congrua offerta di lavoro», e </a:t>
            </a:r>
            <a:r>
              <a:rPr lang="it-IT" altLang="it-IT" sz="3200" dirty="0">
                <a:highlight>
                  <a:srgbClr val="FFFF00"/>
                </a:highlight>
              </a:rPr>
              <a:t>soltanto in assenza di un </a:t>
            </a:r>
            <a:r>
              <a:rPr lang="it-IT" sz="3200" dirty="0">
                <a:highlight>
                  <a:srgbClr val="FFFF00"/>
                </a:highlight>
              </a:rPr>
              <a:t>«giustificato motivo» del rifiuto</a:t>
            </a:r>
            <a:r>
              <a:rPr lang="it-IT" sz="3200" dirty="0"/>
              <a:t> (requisiti non previsti dall’art. 4, c. 41, lett. b,  l. n. 92/2012)</a:t>
            </a:r>
            <a:endParaRPr lang="it-IT" altLang="it-IT" sz="3200" dirty="0"/>
          </a:p>
        </p:txBody>
      </p:sp>
    </p:spTree>
    <p:extLst>
      <p:ext uri="{BB962C8B-B14F-4D97-AF65-F5344CB8AC3E}">
        <p14:creationId xmlns:p14="http://schemas.microsoft.com/office/powerpoint/2010/main" val="227558473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La scelta di accentuare la "condizionalità" poteva, però, spiegarsi anche, se non soprattutto, con l’intenzione del legislatore di </a:t>
            </a:r>
            <a:r>
              <a:rPr lang="it-IT" altLang="it-IT" sz="3600" dirty="0">
                <a:highlight>
                  <a:srgbClr val="FFFF00"/>
                </a:highlight>
              </a:rPr>
              <a:t>accentuare il carattere ‘transizionale’</a:t>
            </a:r>
            <a:r>
              <a:rPr lang="it-IT" altLang="it-IT" sz="3600" dirty="0"/>
              <a:t> delle tutele reddituali riconosciute ai lavoratori, e quindi la loro funzionalizzazione (oltre che all’attuazione della garanzia ex art. 38, c. 2, Cost., anche) alla promozione delle «condizioni» necessarie a rendere «effettivo» il diritto al lavoro</a:t>
            </a:r>
          </a:p>
        </p:txBody>
      </p:sp>
    </p:spTree>
    <p:extLst>
      <p:ext uri="{BB962C8B-B14F-4D97-AF65-F5344CB8AC3E}">
        <p14:creationId xmlns:p14="http://schemas.microsoft.com/office/powerpoint/2010/main" val="325601401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Tale intenzione era, infatti, manifestata anche dalla </a:t>
            </a:r>
            <a:r>
              <a:rPr lang="it-IT" altLang="it-IT" sz="3400" dirty="0">
                <a:highlight>
                  <a:srgbClr val="FFFF00"/>
                </a:highlight>
              </a:rPr>
              <a:t>denominazione</a:t>
            </a:r>
            <a:r>
              <a:rPr lang="it-IT" altLang="it-IT" sz="3400" dirty="0"/>
              <a:t> che era stata adottata per la nuova tutela di carattere universalistico («Assicurazione Sociale </a:t>
            </a:r>
            <a:r>
              <a:rPr lang="it-IT" altLang="it-IT" sz="3400" u="sng" dirty="0">
                <a:highlight>
                  <a:srgbClr val="FFFF00"/>
                </a:highlight>
              </a:rPr>
              <a:t>per l’Impiego</a:t>
            </a:r>
            <a:r>
              <a:rPr lang="it-IT" altLang="it-IT" sz="3400" dirty="0"/>
              <a:t>»), che metteva in evidenza «</a:t>
            </a:r>
            <a:r>
              <a:rPr lang="it-IT" altLang="it-IT" sz="3400" dirty="0">
                <a:highlight>
                  <a:srgbClr val="FFFF00"/>
                </a:highlight>
              </a:rPr>
              <a:t>l’idea della finalizzazione dell’istituto – </a:t>
            </a:r>
            <a:r>
              <a:rPr lang="it-IT" altLang="it-IT" sz="3400" u="sng" dirty="0">
                <a:highlight>
                  <a:srgbClr val="FFFF00"/>
                </a:highlight>
              </a:rPr>
              <a:t>oltre che</a:t>
            </a:r>
            <a:r>
              <a:rPr lang="it-IT" altLang="it-IT" sz="3400" dirty="0">
                <a:highlight>
                  <a:srgbClr val="FFFF00"/>
                </a:highlight>
              </a:rPr>
              <a:t> alla parziale compensazione del reddito</a:t>
            </a:r>
            <a:r>
              <a:rPr lang="it-IT" altLang="it-IT" sz="3400" dirty="0"/>
              <a:t> venuto meno con la cessazione del rapporto di lavoro – </a:t>
            </a:r>
            <a:r>
              <a:rPr lang="it-IT" altLang="it-IT" sz="3400" dirty="0">
                <a:highlight>
                  <a:srgbClr val="FFFF00"/>
                </a:highlight>
              </a:rPr>
              <a:t>al reinserimento lavorativo</a:t>
            </a:r>
            <a:r>
              <a:rPr lang="it-IT" altLang="it-IT" sz="3400" dirty="0"/>
              <a:t> e quindi per mettere in evidenza la sua </a:t>
            </a:r>
            <a:r>
              <a:rPr lang="it-IT" altLang="it-IT" sz="3400" u="sng" dirty="0">
                <a:highlight>
                  <a:srgbClr val="FFFF00"/>
                </a:highlight>
              </a:rPr>
              <a:t>strutturale connessione con le politiche attive</a:t>
            </a:r>
            <a:r>
              <a:rPr lang="it-IT" altLang="it-IT" sz="3400" dirty="0"/>
              <a:t>» (Liso, 2013)</a:t>
            </a:r>
            <a:endParaRPr lang="it-IT" altLang="it-IT" sz="3400" dirty="0">
              <a:highlight>
                <a:srgbClr val="FFFF00"/>
              </a:highlight>
            </a:endParaRPr>
          </a:p>
        </p:txBody>
      </p:sp>
    </p:spTree>
    <p:extLst>
      <p:ext uri="{BB962C8B-B14F-4D97-AF65-F5344CB8AC3E}">
        <p14:creationId xmlns:p14="http://schemas.microsoft.com/office/powerpoint/2010/main" val="2269916501"/>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Non sembra, infatti, contestabile che la ‘sanzione’ della decadenza dal trattamento indennitario, connessa al meccanismo della "condizionalità", possa avere anche </a:t>
            </a:r>
            <a:r>
              <a:rPr lang="it-IT" altLang="it-IT" sz="3600" dirty="0">
                <a:highlight>
                  <a:srgbClr val="FFFF00"/>
                </a:highlight>
              </a:rPr>
              <a:t>l’effetto di sollecitare il titolare del trattamento a tenere condotte funzionali a favorirne la ‘transizione’ ad una nuova occupazione</a:t>
            </a:r>
            <a:r>
              <a:rPr lang="it-IT" altLang="it-IT" sz="3600" dirty="0"/>
              <a:t>, concorrendo in tal modo a realizzare le «condizioni» per rendere «effettivo» il diritto al lavoro ex art. 4, c. 1, Cost.</a:t>
            </a:r>
            <a:endParaRPr lang="it-IT" altLang="it-IT" sz="3600" dirty="0">
              <a:highlight>
                <a:srgbClr val="FFFF00"/>
              </a:highlight>
            </a:endParaRPr>
          </a:p>
        </p:txBody>
      </p:sp>
    </p:spTree>
    <p:extLst>
      <p:ext uri="{BB962C8B-B14F-4D97-AF65-F5344CB8AC3E}">
        <p14:creationId xmlns:p14="http://schemas.microsoft.com/office/powerpoint/2010/main" val="60409962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La disciplina dell’ASPI ha rafforzato per molti aspetti la tutela dei disoccupati, anche se non v’è stata una radicale soluzione di continuità. Peraltro, l’art. 1, c. 250, lett. e), l. 24 dicembre 2012, n. 228 ha aggiunto all’art. 2 l. n. 92/2012 un nuovo </a:t>
            </a:r>
            <a:r>
              <a:rPr lang="it-IT" altLang="it-IT" sz="3200" dirty="0">
                <a:highlight>
                  <a:srgbClr val="FFFF00"/>
                </a:highlight>
              </a:rPr>
              <a:t>comma 24-</a:t>
            </a:r>
            <a:r>
              <a:rPr lang="it-IT" altLang="it-IT" sz="3200" i="1" dirty="0">
                <a:highlight>
                  <a:srgbClr val="FFFF00"/>
                </a:highlight>
              </a:rPr>
              <a:t>bis</a:t>
            </a:r>
            <a:r>
              <a:rPr lang="it-IT" altLang="it-IT" sz="3200" dirty="0"/>
              <a:t> che stabilisce: «</a:t>
            </a:r>
            <a:r>
              <a:rPr lang="it-IT" sz="3200" dirty="0"/>
              <a:t>Alle prestazioni liquidate dall’Assicurazione sociale per l’Impiego si applicano, per quanto non previsto dalla presente legge ed in quanto applicabili, le norme già operanti in materia di indennità di disoccupazione ordinaria non agricola»</a:t>
            </a:r>
            <a:endParaRPr lang="it-IT" altLang="it-IT" sz="3200" dirty="0">
              <a:highlight>
                <a:srgbClr val="FFFF00"/>
              </a:highlight>
            </a:endParaRPr>
          </a:p>
        </p:txBody>
      </p:sp>
    </p:spTree>
    <p:extLst>
      <p:ext uri="{BB962C8B-B14F-4D97-AF65-F5344CB8AC3E}">
        <p14:creationId xmlns:p14="http://schemas.microsoft.com/office/powerpoint/2010/main" val="326247352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Per quanto riguarda il </a:t>
            </a:r>
            <a:r>
              <a:rPr lang="it-IT" altLang="it-IT" sz="3200" dirty="0">
                <a:highlight>
                  <a:srgbClr val="FFFF00"/>
                </a:highlight>
              </a:rPr>
              <a:t>requisito della involontarietà</a:t>
            </a:r>
            <a:r>
              <a:rPr lang="it-IT" altLang="it-IT" sz="3200" dirty="0"/>
              <a:t> della perdita della precedente occupazione, l’art. 2, c. 5, l. n. 92/2012 aveva previsto che «Sono </a:t>
            </a:r>
            <a:r>
              <a:rPr lang="it-IT" altLang="it-IT" sz="3200" dirty="0">
                <a:highlight>
                  <a:srgbClr val="FFFF00"/>
                </a:highlight>
              </a:rPr>
              <a:t>esclusi </a:t>
            </a:r>
            <a:r>
              <a:rPr lang="it-IT" sz="3200" dirty="0">
                <a:highlight>
                  <a:srgbClr val="FFFF00"/>
                </a:highlight>
              </a:rPr>
              <a:t>dalla fruizione dell’indennità</a:t>
            </a:r>
            <a:r>
              <a:rPr lang="it-IT" sz="3200" dirty="0"/>
              <a:t> di cui al comma 1 i lavoratori che siano </a:t>
            </a:r>
            <a:r>
              <a:rPr lang="it-IT" sz="3200" dirty="0">
                <a:highlight>
                  <a:srgbClr val="FFFF00"/>
                </a:highlight>
              </a:rPr>
              <a:t>cessati dal rapporto di lavoro per dimissioni o per risoluzione consensuale del rapporto, fatti salvi i casi in cui quest’ultima sia intervenuta nell’ambito della procedura di cui all’articolo 7 della legge 15 luglio 1966, n. 604</a:t>
            </a:r>
            <a:r>
              <a:rPr lang="it-IT" sz="3200" dirty="0"/>
              <a:t>, come modificato dal comma 40 dell’articolo 1 della presente legge</a:t>
            </a:r>
            <a:r>
              <a:rPr lang="it-IT" altLang="it-IT" sz="3200" dirty="0"/>
              <a:t>»</a:t>
            </a:r>
          </a:p>
        </p:txBody>
      </p:sp>
    </p:spTree>
    <p:extLst>
      <p:ext uri="{BB962C8B-B14F-4D97-AF65-F5344CB8AC3E}">
        <p14:creationId xmlns:p14="http://schemas.microsoft.com/office/powerpoint/2010/main" val="93968205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sz="3000" dirty="0"/>
              <a:t>E infatti, per quanto riguarda la </a:t>
            </a:r>
            <a:r>
              <a:rPr lang="it-IT" sz="3000" u="sng" dirty="0">
                <a:highlight>
                  <a:srgbClr val="FFFF00"/>
                </a:highlight>
              </a:rPr>
              <a:t>risoluzione consensuale</a:t>
            </a:r>
            <a:r>
              <a:rPr lang="it-IT" sz="3000" dirty="0"/>
              <a:t>, va ricordato che l’art. 1, c. 40, l. n. 92/2012 ha sostituito integralmente l’</a:t>
            </a:r>
            <a:r>
              <a:rPr lang="it-IT" sz="3000" u="sng" dirty="0">
                <a:highlight>
                  <a:srgbClr val="FFFF00"/>
                </a:highlight>
              </a:rPr>
              <a:t>art. 7 l. 15 luglio 1966. n. 604</a:t>
            </a:r>
            <a:r>
              <a:rPr lang="it-IT" sz="3000" dirty="0"/>
              <a:t>, che disciplina la procedura preventiva di conciliazione che il datore di lavoro avente i requisiti dimensionali di cui all’art. 18, c. 8, l. n. 300/1970 deve seguire per intimare un licenziamento per giustificato motivo: il settimo comma di tale art. 7 stabilisce che «</a:t>
            </a:r>
            <a:r>
              <a:rPr lang="it-IT" sz="3000" dirty="0">
                <a:highlight>
                  <a:srgbClr val="FFFF00"/>
                </a:highlight>
              </a:rPr>
              <a:t>Se la conciliazione ha esito positivo e prevede la risoluzione consensuale del rapporto di lavoro, si applicano le disposizioni in materia di Assicurazione sociale per l’impiego (</a:t>
            </a:r>
            <a:r>
              <a:rPr lang="it-IT" sz="3000" dirty="0" err="1">
                <a:highlight>
                  <a:srgbClr val="FFFF00"/>
                </a:highlight>
              </a:rPr>
              <a:t>ASpI</a:t>
            </a:r>
            <a:r>
              <a:rPr lang="it-IT" sz="3000" dirty="0">
                <a:highlight>
                  <a:srgbClr val="FFFF00"/>
                </a:highlight>
              </a:rPr>
              <a:t>)</a:t>
            </a:r>
            <a:r>
              <a:rPr lang="it-IT" sz="3000" dirty="0"/>
              <a:t>»</a:t>
            </a:r>
            <a:endParaRPr lang="it-IT" altLang="it-IT" sz="3000" dirty="0"/>
          </a:p>
        </p:txBody>
      </p:sp>
    </p:spTree>
    <p:extLst>
      <p:ext uri="{BB962C8B-B14F-4D97-AF65-F5344CB8AC3E}">
        <p14:creationId xmlns:p14="http://schemas.microsoft.com/office/powerpoint/2010/main" val="1752713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2900" dirty="0"/>
              <a:t>Pertanto, le premesse della l. n. 92/2012 erano chiare nel manifestare l’intenzione del legislatore di </a:t>
            </a:r>
            <a:r>
              <a:rPr lang="it-IT" altLang="it-IT" sz="2900" dirty="0">
                <a:highlight>
                  <a:srgbClr val="FFFF00"/>
                </a:highlight>
              </a:rPr>
              <a:t>far sì che </a:t>
            </a:r>
            <a:r>
              <a:rPr lang="it-IT" altLang="it-IT" sz="2900" u="sng" dirty="0">
                <a:highlight>
                  <a:srgbClr val="FFFF00"/>
                </a:highlight>
              </a:rPr>
              <a:t>anche gli «ammortizzatori sociali» potessero divenire uno strumento delle politiche occupazionali c.d. "sul lato della offerta"</a:t>
            </a:r>
            <a:r>
              <a:rPr lang="it-IT" altLang="it-IT" sz="2900" dirty="0"/>
              <a:t> in quanto dirette:</a:t>
            </a:r>
          </a:p>
          <a:p>
            <a:pPr algn="just">
              <a:lnSpc>
                <a:spcPct val="90000"/>
              </a:lnSpc>
              <a:buFontTx/>
              <a:buChar char="-"/>
            </a:pPr>
            <a:r>
              <a:rPr lang="it-IT" altLang="it-IT" sz="2900" dirty="0"/>
              <a:t>a </a:t>
            </a:r>
            <a:r>
              <a:rPr lang="it-IT" altLang="it-IT" sz="2900" u="sng" dirty="0">
                <a:highlight>
                  <a:srgbClr val="FFFF00"/>
                </a:highlight>
              </a:rPr>
              <a:t>«contribuire alla creazione di occupazione» mediante  il «rafforzamento dell’occupabilità delle persone»</a:t>
            </a:r>
            <a:r>
              <a:rPr lang="it-IT" altLang="it-IT" sz="2900" dirty="0"/>
              <a:t>,</a:t>
            </a:r>
          </a:p>
          <a:p>
            <a:pPr algn="just">
              <a:lnSpc>
                <a:spcPct val="90000"/>
              </a:lnSpc>
              <a:buFontTx/>
              <a:buChar char="-"/>
            </a:pPr>
            <a:r>
              <a:rPr lang="it-IT" altLang="it-IT" sz="2900" dirty="0"/>
              <a:t>attraverso una nuova disciplina che potesse rendere il loro </a:t>
            </a:r>
            <a:r>
              <a:rPr lang="it-IT" altLang="it-IT" sz="2900" dirty="0">
                <a:highlight>
                  <a:srgbClr val="FFFF00"/>
                </a:highlight>
              </a:rPr>
              <a:t>«assetto» «più efficiente, coerente ed equo» «in una prospettiva di </a:t>
            </a:r>
            <a:r>
              <a:rPr lang="it-IT" altLang="it-IT" sz="2900" u="sng" dirty="0">
                <a:highlight>
                  <a:srgbClr val="FFFF00"/>
                </a:highlight>
              </a:rPr>
              <a:t>universalizzazione</a:t>
            </a:r>
            <a:r>
              <a:rPr lang="it-IT" altLang="it-IT" sz="2900" dirty="0">
                <a:highlight>
                  <a:srgbClr val="FFFF00"/>
                </a:highlight>
              </a:rPr>
              <a:t>»</a:t>
            </a:r>
            <a:r>
              <a:rPr lang="it-IT" altLang="it-IT" sz="2900" dirty="0"/>
              <a:t> (cfr. ancora art. 1, c. 1, lett. </a:t>
            </a:r>
            <a:r>
              <a:rPr lang="it-IT" altLang="it-IT" sz="2900" i="1" dirty="0"/>
              <a:t>d</a:t>
            </a:r>
            <a:r>
              <a:rPr lang="it-IT" altLang="it-IT" sz="2900" dirty="0"/>
              <a:t>, l. n. 92/2012)</a:t>
            </a:r>
            <a:endParaRPr lang="it-IT" altLang="it-IT" sz="2900" u="sng" dirty="0">
              <a:highlight>
                <a:srgbClr val="FFFF00"/>
              </a:highlight>
            </a:endParaRPr>
          </a:p>
        </p:txBody>
      </p:sp>
    </p:spTree>
    <p:extLst>
      <p:ext uri="{BB962C8B-B14F-4D97-AF65-F5344CB8AC3E}">
        <p14:creationId xmlns:p14="http://schemas.microsoft.com/office/powerpoint/2010/main" val="1906068979"/>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Con la </a:t>
            </a:r>
            <a:r>
              <a:rPr lang="it-IT" altLang="it-IT" sz="3600" dirty="0">
                <a:highlight>
                  <a:srgbClr val="FFFF00"/>
                </a:highlight>
              </a:rPr>
              <a:t>circolare 18 dicembre 2012, n. 142</a:t>
            </a:r>
            <a:r>
              <a:rPr lang="it-IT" altLang="it-IT" sz="3600" dirty="0"/>
              <a:t>, l’Inps ha ritenuto non ostativa al riconoscimento dell’ASPI anche l’ipotesi in cui la risoluzione consensuale fosse riconducibile al previsto «</a:t>
            </a:r>
            <a:r>
              <a:rPr lang="it-IT" sz="3600" dirty="0"/>
              <a:t>trasferimento del dipendente ad altra sede della stessa azienda distante più di 50 km dalla residenza del lavoratore e/o mediamente raggiungibile in 80 minuti o più con i mezzi pubblici»</a:t>
            </a:r>
            <a:endParaRPr lang="it-IT" altLang="it-IT" sz="3600" dirty="0"/>
          </a:p>
        </p:txBody>
      </p:sp>
    </p:spTree>
    <p:extLst>
      <p:ext uri="{BB962C8B-B14F-4D97-AF65-F5344CB8AC3E}">
        <p14:creationId xmlns:p14="http://schemas.microsoft.com/office/powerpoint/2010/main" val="242181517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000" dirty="0"/>
              <a:t>Si tratta di </a:t>
            </a:r>
            <a:r>
              <a:rPr lang="it-IT" altLang="it-IT" sz="3000" dirty="0">
                <a:highlight>
                  <a:srgbClr val="FFFF00"/>
                </a:highlight>
              </a:rPr>
              <a:t>un’interpretazione che appare conforme al bilanciamento fra ‘libertà’ e ‘solidarietà’ richiesto dall’art. 4 Cost.</a:t>
            </a:r>
            <a:r>
              <a:rPr lang="it-IT" altLang="it-IT" sz="3000" dirty="0"/>
              <a:t>: poiché il legislatore, sulla base di tale bilanciamento, ha ritenuto che non può considerarsi "volontaria" la disoccupazione di chi rifiuti un’offerta di lavoro</a:t>
            </a:r>
            <a:r>
              <a:rPr lang="it-IT" sz="3000" dirty="0"/>
              <a:t> in un luogo distante più di 50 km dalla sua residenza o raggiungibile con i mezzi pubblici</a:t>
            </a:r>
            <a:r>
              <a:rPr lang="it-IT" altLang="it-IT" sz="3000" dirty="0"/>
              <a:t> in un tempo pari o superiore </a:t>
            </a:r>
            <a:r>
              <a:rPr lang="it-IT" sz="3000" dirty="0"/>
              <a:t>a 80 minuti, </a:t>
            </a:r>
            <a:r>
              <a:rPr lang="it-IT" sz="3000" dirty="0">
                <a:highlight>
                  <a:srgbClr val="FFFF00"/>
                </a:highlight>
              </a:rPr>
              <a:t>appare corretto affermare che chi ha già un lavoro possa rifiutare un trasferimento a tali distanze senza che la conseguente </a:t>
            </a:r>
            <a:r>
              <a:rPr lang="it-IT" altLang="it-IT" sz="3000" dirty="0">
                <a:highlight>
                  <a:srgbClr val="FFFF00"/>
                </a:highlight>
              </a:rPr>
              <a:t>disoccupazione possa considerarsi "volontaria"</a:t>
            </a:r>
          </a:p>
        </p:txBody>
      </p:sp>
    </p:spTree>
    <p:extLst>
      <p:ext uri="{BB962C8B-B14F-4D97-AF65-F5344CB8AC3E}">
        <p14:creationId xmlns:p14="http://schemas.microsoft.com/office/powerpoint/2010/main" val="157698481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750" dirty="0"/>
              <a:t>Per quanto riguarda, invece, le </a:t>
            </a:r>
            <a:r>
              <a:rPr lang="it-IT" altLang="it-IT" sz="2750" u="sng" dirty="0">
                <a:highlight>
                  <a:srgbClr val="FFFF00"/>
                </a:highlight>
              </a:rPr>
              <a:t>dimissioni</a:t>
            </a:r>
            <a:r>
              <a:rPr lang="it-IT" altLang="it-IT" sz="2750" dirty="0"/>
              <a:t>, va ricordato che la Corte costituzionale, in relazione alla disciplina </a:t>
            </a:r>
            <a:r>
              <a:rPr lang="it-IT" sz="2750" dirty="0"/>
              <a:t>dell’indennità di disoccupazione ordinaria, </a:t>
            </a:r>
            <a:r>
              <a:rPr lang="it-IT" altLang="it-IT" sz="2750" dirty="0"/>
              <a:t>aveva stabilito che </a:t>
            </a:r>
            <a:r>
              <a:rPr lang="it-IT" altLang="it-IT" sz="2750" dirty="0">
                <a:highlight>
                  <a:srgbClr val="FFFF00"/>
                </a:highlight>
              </a:rPr>
              <a:t>nella «</a:t>
            </a:r>
            <a:r>
              <a:rPr lang="it-IT" sz="2750" dirty="0">
                <a:highlight>
                  <a:srgbClr val="FFFF00"/>
                </a:highlight>
              </a:rPr>
              <a:t>ipotesi in cui le dimissioni non siano riconducibili alla libera scelta del lavoratore», ma siano state «indotte da comportamenti altrui idonei ad integrare la condizione della improseguibilità del rapporto» ai sensi dell’art. 2119 c.c.</a:t>
            </a:r>
            <a:r>
              <a:rPr lang="it-IT" sz="2750" dirty="0"/>
              <a:t>, «l’atto di dimissioni, ancorché proveniente dal lavoratore, sarebbe comunque da ascrivere al comportamento di un altro soggetto ed il </a:t>
            </a:r>
            <a:r>
              <a:rPr lang="it-IT" sz="2750" dirty="0">
                <a:highlight>
                  <a:srgbClr val="FFFF00"/>
                </a:highlight>
              </a:rPr>
              <a:t>conseguente stato di disoccupazione non potrebbe che ritenersi, ai sensi dell’art. 38 della Costituzione, involontario»</a:t>
            </a:r>
            <a:r>
              <a:rPr lang="it-IT" sz="2750" dirty="0"/>
              <a:t> (Corte cost., 24 giugno 2002, n. 269, punti 2.1 e 2.2)</a:t>
            </a:r>
            <a:endParaRPr lang="it-IT" altLang="it-IT" sz="2750" dirty="0"/>
          </a:p>
        </p:txBody>
      </p:sp>
    </p:spTree>
    <p:extLst>
      <p:ext uri="{BB962C8B-B14F-4D97-AF65-F5344CB8AC3E}">
        <p14:creationId xmlns:p14="http://schemas.microsoft.com/office/powerpoint/2010/main" val="280520276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Pertanto, gli interpreti hanno ritenuto che tale insegnamento potesse estendersi anche all’ASPI, ed hanno anzi ritenuto possibile considerare non ostative all’accesso alla nuova indennità non soltanto le </a:t>
            </a:r>
            <a:r>
              <a:rPr lang="it-IT" altLang="it-IT" sz="3200" dirty="0">
                <a:highlight>
                  <a:srgbClr val="FFFF00"/>
                </a:highlight>
              </a:rPr>
              <a:t>dimissioni per giusta causa ex art. 2119 c.c.</a:t>
            </a:r>
            <a:r>
              <a:rPr lang="it-IT" altLang="it-IT" sz="3200" dirty="0"/>
              <a:t>, ma </a:t>
            </a:r>
            <a:r>
              <a:rPr lang="it-IT" altLang="it-IT" sz="3200" dirty="0">
                <a:highlight>
                  <a:srgbClr val="FFFF00"/>
                </a:highlight>
              </a:rPr>
              <a:t>anche quelle disciplinate dall’art. 55, c. 1, d.lgs. 26 marzo 2001, n. 151</a:t>
            </a:r>
            <a:r>
              <a:rPr lang="it-IT" altLang="it-IT" sz="3200" dirty="0"/>
              <a:t> (e, quindi, quelle «</a:t>
            </a:r>
            <a:r>
              <a:rPr lang="it-IT" sz="3200" dirty="0"/>
              <a:t>presentate durante il periodo per cui è previsto, a norma dell’articolo 54, il divieto di licenziamento»), «in ragione del rilievo dei beni protetti» (</a:t>
            </a:r>
            <a:r>
              <a:rPr lang="it-IT" sz="3200" dirty="0" err="1"/>
              <a:t>Bozzao</a:t>
            </a:r>
            <a:r>
              <a:rPr lang="it-IT" sz="3200" dirty="0"/>
              <a:t>, 2013)</a:t>
            </a:r>
            <a:endParaRPr lang="it-IT" altLang="it-IT" sz="3200" dirty="0"/>
          </a:p>
        </p:txBody>
      </p:sp>
    </p:spTree>
    <p:extLst>
      <p:ext uri="{BB962C8B-B14F-4D97-AF65-F5344CB8AC3E}">
        <p14:creationId xmlns:p14="http://schemas.microsoft.com/office/powerpoint/2010/main" val="10610319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500" dirty="0"/>
              <a:t>Alle stesse conclusioni è giunto anche l’Inps, che con la predetta </a:t>
            </a:r>
            <a:r>
              <a:rPr lang="it-IT" altLang="it-IT" sz="2500" dirty="0">
                <a:highlight>
                  <a:srgbClr val="FFFF00"/>
                </a:highlight>
              </a:rPr>
              <a:t>circolare n. 142/2012</a:t>
            </a:r>
            <a:r>
              <a:rPr lang="it-IT" altLang="it-IT" sz="2500" dirty="0"/>
              <a:t> ha chiarito che possono considerarsi come </a:t>
            </a:r>
            <a:r>
              <a:rPr lang="it-IT" sz="2500" dirty="0">
                <a:highlight>
                  <a:srgbClr val="FFFF00"/>
                </a:highlight>
              </a:rPr>
              <a:t>ipotesi tipiche di dimissioni per giusta causa</a:t>
            </a:r>
            <a:r>
              <a:rPr lang="it-IT" sz="2500" dirty="0"/>
              <a:t>, come tali</a:t>
            </a:r>
            <a:r>
              <a:rPr lang="it-IT" altLang="it-IT" sz="2500" dirty="0"/>
              <a:t> non ostative al riconoscimento dell’ASPI, quelle motivate, «</a:t>
            </a:r>
            <a:r>
              <a:rPr lang="it-IT" sz="2500" u="sng" dirty="0">
                <a:highlight>
                  <a:srgbClr val="FFFF00"/>
                </a:highlight>
              </a:rPr>
              <a:t>a titolo esemplificativo</a:t>
            </a:r>
            <a:r>
              <a:rPr lang="it-IT" sz="2500" dirty="0"/>
              <a:t>»</a:t>
            </a:r>
            <a:r>
              <a:rPr lang="it-IT" altLang="it-IT" sz="2500" dirty="0"/>
              <a:t>: «</a:t>
            </a:r>
            <a:r>
              <a:rPr lang="it-IT" sz="2500" dirty="0"/>
              <a:t>dal </a:t>
            </a:r>
            <a:r>
              <a:rPr lang="it-IT" sz="2500" dirty="0">
                <a:highlight>
                  <a:srgbClr val="FFFF00"/>
                </a:highlight>
              </a:rPr>
              <a:t>mancato pagamento della retribuzione</a:t>
            </a:r>
            <a:r>
              <a:rPr lang="it-IT" sz="2500" dirty="0"/>
              <a:t>; dall’aver subito </a:t>
            </a:r>
            <a:r>
              <a:rPr lang="it-IT" sz="2500" dirty="0">
                <a:highlight>
                  <a:srgbClr val="FFFF00"/>
                </a:highlight>
              </a:rPr>
              <a:t>molestie sessuali nei luoghi di lavoro</a:t>
            </a:r>
            <a:r>
              <a:rPr lang="it-IT" sz="2500" dirty="0"/>
              <a:t>; dalle </a:t>
            </a:r>
            <a:r>
              <a:rPr lang="it-IT" sz="2500" dirty="0">
                <a:highlight>
                  <a:srgbClr val="FFFF00"/>
                </a:highlight>
              </a:rPr>
              <a:t>modificazioni peggiorative delle mansioni lavorative</a:t>
            </a:r>
            <a:r>
              <a:rPr lang="it-IT" sz="2500" dirty="0"/>
              <a:t>; dal c.d. </a:t>
            </a:r>
            <a:r>
              <a:rPr lang="it-IT" sz="2500" dirty="0">
                <a:highlight>
                  <a:srgbClr val="FFFF00"/>
                </a:highlight>
              </a:rPr>
              <a:t>mobbing</a:t>
            </a:r>
            <a:r>
              <a:rPr lang="it-IT" sz="2500" dirty="0"/>
              <a:t>; dalle </a:t>
            </a:r>
            <a:r>
              <a:rPr lang="it-IT" sz="2500" dirty="0">
                <a:highlight>
                  <a:srgbClr val="FFFF00"/>
                </a:highlight>
              </a:rPr>
              <a:t>notevoli variazioni delle condizioni di lavoro a seguito di cessione</a:t>
            </a:r>
            <a:r>
              <a:rPr lang="it-IT" sz="2500" dirty="0"/>
              <a:t> ad altre persone (fisiche o giuridiche) dell’azienda; dallo </a:t>
            </a:r>
            <a:r>
              <a:rPr lang="it-IT" sz="2500" dirty="0">
                <a:highlight>
                  <a:srgbClr val="FFFF00"/>
                </a:highlight>
              </a:rPr>
              <a:t>spostamento del lavoratore da una sede ad un’altra, senza che sussistano le "comprovate ragioni</a:t>
            </a:r>
            <a:r>
              <a:rPr lang="it-IT" sz="2500" dirty="0"/>
              <a:t> tecniche, organizzative e produttive" previste dall’art. 2103 codice civile; dal </a:t>
            </a:r>
            <a:r>
              <a:rPr lang="it-IT" sz="2500" dirty="0">
                <a:highlight>
                  <a:srgbClr val="FFFF00"/>
                </a:highlight>
              </a:rPr>
              <a:t>comportamento ingiurioso</a:t>
            </a:r>
            <a:r>
              <a:rPr lang="it-IT" sz="2500" dirty="0"/>
              <a:t> posto in essere dal superiore gerarchico nei confronti del dipendente»</a:t>
            </a:r>
            <a:endParaRPr lang="it-IT" altLang="it-IT" sz="2500" dirty="0"/>
          </a:p>
        </p:txBody>
      </p:sp>
    </p:spTree>
    <p:extLst>
      <p:ext uri="{BB962C8B-B14F-4D97-AF65-F5344CB8AC3E}">
        <p14:creationId xmlns:p14="http://schemas.microsoft.com/office/powerpoint/2010/main" val="12161818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Per quanto riguarda, invece, le dimissioni della lavoratrice madre, la conferma del loro carattere non ostativo del riconoscimento dell’ASPI poteva ricavarsi dalla disposizione tuttora contenuta nell’art. 55, c. 1,  d.lgs. n. 151/2001: «</a:t>
            </a:r>
            <a:r>
              <a:rPr lang="it-IT" sz="3400" dirty="0">
                <a:highlight>
                  <a:srgbClr val="FFFF00"/>
                </a:highlight>
              </a:rPr>
              <a:t>In caso di dimissioni volontarie presentate durante il periodo per cui è previsto, a norma dell’articolo 54, il divieto di licenziamento, la lavoratrice ha diritto alle indennità previste da disposizioni di legge</a:t>
            </a:r>
            <a:r>
              <a:rPr lang="it-IT" sz="3400" dirty="0"/>
              <a:t> e contrattuali </a:t>
            </a:r>
            <a:r>
              <a:rPr lang="it-IT" sz="3400" dirty="0">
                <a:highlight>
                  <a:srgbClr val="FFFF00"/>
                </a:highlight>
              </a:rPr>
              <a:t>per il caso di licenziamento</a:t>
            </a:r>
            <a:r>
              <a:rPr lang="it-IT" sz="3400" dirty="0"/>
              <a:t>»</a:t>
            </a:r>
            <a:endParaRPr lang="it-IT" altLang="it-IT" sz="3400" dirty="0"/>
          </a:p>
        </p:txBody>
      </p:sp>
    </p:spTree>
    <p:extLst>
      <p:ext uri="{BB962C8B-B14F-4D97-AF65-F5344CB8AC3E}">
        <p14:creationId xmlns:p14="http://schemas.microsoft.com/office/powerpoint/2010/main" val="12442144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50" dirty="0"/>
              <a:t>Per i criteri di calcolo della misura della indennità, l’</a:t>
            </a:r>
            <a:r>
              <a:rPr lang="it-IT" altLang="it-IT" sz="3250" dirty="0">
                <a:highlight>
                  <a:srgbClr val="FFFF00"/>
                </a:highlight>
              </a:rPr>
              <a:t>art. 2, c. 6, l. n. 92/2012</a:t>
            </a:r>
            <a:r>
              <a:rPr lang="it-IT" altLang="it-IT" sz="3250" dirty="0"/>
              <a:t> aveva introdotto un criterio di miglior favore rispetto al passato per il calcolo della «</a:t>
            </a:r>
            <a:r>
              <a:rPr lang="it-IT" sz="3250" dirty="0"/>
              <a:t>retribuzione imponibile ai fini previdenziali», stabilendo che la stessa dovesse essere «comprensiva degli elementi </a:t>
            </a:r>
            <a:r>
              <a:rPr lang="it-IT" sz="3250" dirty="0">
                <a:highlight>
                  <a:srgbClr val="FFFF00"/>
                </a:highlight>
              </a:rPr>
              <a:t>continuativi e non continuativi</a:t>
            </a:r>
            <a:r>
              <a:rPr lang="it-IT" sz="3250" dirty="0"/>
              <a:t> e delle mensilità aggiuntive» (gli elementi non continuativi erano invece esclusi dalla base di calcolo del trattamento ordinario di disoccupazione: circ. Inps 20 giugno 1988, n. 139)</a:t>
            </a:r>
            <a:endParaRPr lang="it-IT" altLang="it-IT" sz="3250" dirty="0"/>
          </a:p>
        </p:txBody>
      </p:sp>
    </p:spTree>
    <p:extLst>
      <p:ext uri="{BB962C8B-B14F-4D97-AF65-F5344CB8AC3E}">
        <p14:creationId xmlns:p14="http://schemas.microsoft.com/office/powerpoint/2010/main" val="3770440272"/>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Allo stesso tempo, l’art. 2, c. 6, l. n. 92/2012 aveva </a:t>
            </a:r>
            <a:r>
              <a:rPr lang="it-IT" altLang="it-IT" sz="3400" dirty="0">
                <a:highlight>
                  <a:srgbClr val="FFFF00"/>
                </a:highlight>
              </a:rPr>
              <a:t>ampliato rispetto alla previgente disciplina, l’arco temporale per il calcolo della media della «retribuzione imponibile previdenziale»</a:t>
            </a:r>
            <a:r>
              <a:rPr lang="it-IT" altLang="it-IT" sz="3400" dirty="0"/>
              <a:t>, che passava dagli ultimi tre mesi precedenti l’inizio della disoccupazione agli «ultimi due anni», stabilendo, altresì, che la retribuzione media così calcolata dovesse essere «divisa per il </a:t>
            </a:r>
            <a:r>
              <a:rPr lang="it-IT" altLang="it-IT" sz="3400" u="sng" dirty="0">
                <a:highlight>
                  <a:srgbClr val="FFFF00"/>
                </a:highlight>
              </a:rPr>
              <a:t>numero di settimane di contribuzione</a:t>
            </a:r>
            <a:r>
              <a:rPr lang="it-IT" altLang="it-IT" sz="3400" dirty="0"/>
              <a:t> e moltiplicata per il numero di 4,33»</a:t>
            </a:r>
          </a:p>
        </p:txBody>
      </p:sp>
    </p:spTree>
    <p:extLst>
      <p:ext uri="{BB962C8B-B14F-4D97-AF65-F5344CB8AC3E}">
        <p14:creationId xmlns:p14="http://schemas.microsoft.com/office/powerpoint/2010/main" val="137411005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4000" dirty="0"/>
              <a:t>Pertanto, veniva in tal modo </a:t>
            </a:r>
            <a:r>
              <a:rPr lang="it-IT" altLang="it-IT" sz="4000" dirty="0">
                <a:highlight>
                  <a:srgbClr val="FFFF00"/>
                </a:highlight>
              </a:rPr>
              <a:t>accentuata la «natura contributivo-assicurativa»</a:t>
            </a:r>
            <a:r>
              <a:rPr lang="it-IT" altLang="it-IT" sz="4000" dirty="0"/>
              <a:t> della tutela indennitaria della disoccupazione, perché l’importo dell’ASPI era </a:t>
            </a:r>
            <a:r>
              <a:rPr lang="it-IT" altLang="it-IT" sz="4000" dirty="0">
                <a:highlight>
                  <a:srgbClr val="FFFF00"/>
                </a:highlight>
              </a:rPr>
              <a:t>«direttamente correlato alle settimane di contribuzione versate nel biennio»</a:t>
            </a:r>
            <a:r>
              <a:rPr lang="it-IT" altLang="it-IT" sz="4000" dirty="0"/>
              <a:t> e, quindi, rifletteva, rispetto all’ultimo biennio, </a:t>
            </a:r>
            <a:r>
              <a:rPr lang="it-IT" altLang="it-IT" sz="4000" dirty="0">
                <a:highlight>
                  <a:srgbClr val="FFFF00"/>
                </a:highlight>
              </a:rPr>
              <a:t>«la storia lavorativa del beneficiario»</a:t>
            </a:r>
            <a:r>
              <a:rPr lang="it-IT" altLang="it-IT" sz="4000" dirty="0"/>
              <a:t> (</a:t>
            </a:r>
            <a:r>
              <a:rPr lang="it-IT" altLang="it-IT" sz="4000" dirty="0" err="1"/>
              <a:t>Bozzao</a:t>
            </a:r>
            <a:r>
              <a:rPr lang="it-IT" altLang="it-IT" sz="4000" dirty="0"/>
              <a:t>, 2013)</a:t>
            </a:r>
          </a:p>
        </p:txBody>
      </p:sp>
    </p:spTree>
    <p:extLst>
      <p:ext uri="{BB962C8B-B14F-4D97-AF65-F5344CB8AC3E}">
        <p14:creationId xmlns:p14="http://schemas.microsoft.com/office/powerpoint/2010/main" val="515660522"/>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50" dirty="0"/>
              <a:t>Peraltro, il </a:t>
            </a:r>
            <a:r>
              <a:rPr lang="it-IT" altLang="it-IT" sz="3250" dirty="0">
                <a:highlight>
                  <a:srgbClr val="FFFF00"/>
                </a:highlight>
              </a:rPr>
              <a:t>carattere contributivo-assicurativo</a:t>
            </a:r>
            <a:r>
              <a:rPr lang="it-IT" altLang="it-IT" sz="3250" dirty="0"/>
              <a:t> dell’ASPI si manifestava non soltanto nella disciplina del </a:t>
            </a:r>
            <a:r>
              <a:rPr lang="it-IT" altLang="it-IT" sz="3250" dirty="0">
                <a:highlight>
                  <a:srgbClr val="FFFF00"/>
                </a:highlight>
              </a:rPr>
              <a:t>calcolo della retribuzione imponibile</a:t>
            </a:r>
            <a:r>
              <a:rPr lang="it-IT" altLang="it-IT" sz="3250" dirty="0"/>
              <a:t>, ma anche nella disciplina dei </a:t>
            </a:r>
            <a:r>
              <a:rPr lang="it-IT" altLang="it-IT" sz="3250" dirty="0">
                <a:highlight>
                  <a:srgbClr val="FFFF00"/>
                </a:highlight>
              </a:rPr>
              <a:t>requisiti di accesso</a:t>
            </a:r>
            <a:r>
              <a:rPr lang="it-IT" altLang="it-IT" sz="3250" dirty="0"/>
              <a:t> alla tutela (perché, come detto, l’art. 2, c. 4, lett. b, l. n. 92/2012 riservava la tutela </a:t>
            </a:r>
            <a:r>
              <a:rPr lang="it-IT" sz="3250" dirty="0"/>
              <a:t>ai lavoratori che potessero «far valere almeno due anni di assicurazione e almeno un anno di contribuzione nel biennio precedente l’inizio del periodo di disoccupazione»), oltre che nella </a:t>
            </a:r>
            <a:r>
              <a:rPr lang="it-IT" sz="3250" dirty="0">
                <a:highlight>
                  <a:srgbClr val="FFFF00"/>
                </a:highlight>
              </a:rPr>
              <a:t>determinazione del periodo massimo di fruizione</a:t>
            </a:r>
            <a:endParaRPr lang="it-IT" altLang="it-IT" sz="3250" dirty="0">
              <a:highlight>
                <a:srgbClr val="FFFF00"/>
              </a:highlight>
            </a:endParaRPr>
          </a:p>
        </p:txBody>
      </p:sp>
    </p:spTree>
    <p:extLst>
      <p:ext uri="{BB962C8B-B14F-4D97-AF65-F5344CB8AC3E}">
        <p14:creationId xmlns:p14="http://schemas.microsoft.com/office/powerpoint/2010/main" val="2875525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497496"/>
            <a:ext cx="9601200" cy="4674704"/>
          </a:xfrm>
        </p:spPr>
        <p:txBody>
          <a:bodyPr>
            <a:noAutofit/>
          </a:bodyPr>
          <a:lstStyle/>
          <a:p>
            <a:pPr marL="0" indent="0" algn="just">
              <a:lnSpc>
                <a:spcPct val="90000"/>
              </a:lnSpc>
              <a:buNone/>
            </a:pPr>
            <a:r>
              <a:rPr lang="it-IT" altLang="it-IT" sz="3200" dirty="0"/>
              <a:t>Del resto, </a:t>
            </a:r>
            <a:r>
              <a:rPr lang="it-IT" altLang="it-IT" sz="3200" u="sng" dirty="0">
                <a:highlight>
                  <a:srgbClr val="FFFF00"/>
                </a:highlight>
              </a:rPr>
              <a:t>il legislatore del 2012 era consapevole che la riforma dell’art. 18 St. lav. avrebbe in generale ridotto la stabilità dei rapporti di lavoro</a:t>
            </a:r>
            <a:r>
              <a:rPr lang="it-IT" altLang="it-IT" sz="3200" dirty="0"/>
              <a:t> (come è poi nei fatti accaduto), e aveva quindi ritenuto opportuno superare «la frammentazione categoriale e, con essa, i più iniqui vuoti di tutela» della disciplina delle tutele "della" disoccupazione, «in una prospettiva di autentica </a:t>
            </a:r>
            <a:r>
              <a:rPr lang="it-IT" altLang="it-IT" sz="3200" i="1" dirty="0">
                <a:highlight>
                  <a:srgbClr val="FFFF00"/>
                </a:highlight>
              </a:rPr>
              <a:t>universalizzazione</a:t>
            </a:r>
            <a:r>
              <a:rPr lang="it-IT" altLang="it-IT" sz="3200" dirty="0">
                <a:highlight>
                  <a:srgbClr val="FFFF00"/>
                </a:highlight>
              </a:rPr>
              <a:t> e </a:t>
            </a:r>
            <a:r>
              <a:rPr lang="it-IT" altLang="it-IT" sz="3200" i="1" dirty="0">
                <a:highlight>
                  <a:srgbClr val="FFFF00"/>
                </a:highlight>
              </a:rPr>
              <a:t>omogeneizzazione</a:t>
            </a:r>
            <a:r>
              <a:rPr lang="it-IT" altLang="it-IT" sz="3200" dirty="0">
                <a:highlight>
                  <a:srgbClr val="FFFF00"/>
                </a:highlight>
              </a:rPr>
              <a:t> degli strumenti di garanzia del reddito in caso di disoccupazione involontaria</a:t>
            </a:r>
            <a:r>
              <a:rPr lang="it-IT" altLang="it-IT" sz="3200" dirty="0"/>
              <a:t>» (Cinelli, 2022)</a:t>
            </a:r>
            <a:endParaRPr lang="it-IT" altLang="it-IT" sz="3200" u="sng" dirty="0">
              <a:highlight>
                <a:srgbClr val="FFFF00"/>
              </a:highlight>
            </a:endParaRPr>
          </a:p>
        </p:txBody>
      </p:sp>
    </p:spTree>
    <p:extLst>
      <p:ext uri="{BB962C8B-B14F-4D97-AF65-F5344CB8AC3E}">
        <p14:creationId xmlns:p14="http://schemas.microsoft.com/office/powerpoint/2010/main" val="1357904595"/>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00" dirty="0"/>
              <a:t>E infatti, l’</a:t>
            </a:r>
            <a:r>
              <a:rPr lang="it-IT" altLang="it-IT" sz="3400" dirty="0">
                <a:highlight>
                  <a:srgbClr val="FFFF00"/>
                </a:highlight>
              </a:rPr>
              <a:t>art. 2, c. 11, l. n. 92/2012</a:t>
            </a:r>
            <a:r>
              <a:rPr lang="it-IT" altLang="it-IT" sz="3400" dirty="0"/>
              <a:t> aveva previsto che l’ASPI, a regime (e quindi per i nuovi eventi di disoccupazione verificatisi a decorrere dal 1° gennaio 2016), sarebbe stata corrisposta ai «lavoratori di età inferiore a cinquantacinque anni» «per un </a:t>
            </a:r>
            <a:r>
              <a:rPr lang="it-IT" altLang="it-IT" sz="3400" u="sng" dirty="0">
                <a:highlight>
                  <a:srgbClr val="FFFF00"/>
                </a:highlight>
              </a:rPr>
              <a:t>periodo massimo</a:t>
            </a:r>
            <a:r>
              <a:rPr lang="it-IT" altLang="it-IT" sz="3400" dirty="0"/>
              <a:t> di dodici mesi», e ai «lavoratori di età pari o superiore a cinquantacinque anni» «per un periodo massimo di diciotto mesi, </a:t>
            </a:r>
            <a:r>
              <a:rPr lang="it-IT" altLang="it-IT" sz="3400" u="sng" dirty="0">
                <a:highlight>
                  <a:srgbClr val="FFFF00"/>
                </a:highlight>
              </a:rPr>
              <a:t>nei limiti delle settimane di contribuzione negli ultimi due anni</a:t>
            </a:r>
            <a:r>
              <a:rPr lang="it-IT" altLang="it-IT" sz="3400" dirty="0"/>
              <a:t>»</a:t>
            </a:r>
          </a:p>
        </p:txBody>
      </p:sp>
    </p:spTree>
    <p:extLst>
      <p:ext uri="{BB962C8B-B14F-4D97-AF65-F5344CB8AC3E}">
        <p14:creationId xmlns:p14="http://schemas.microsoft.com/office/powerpoint/2010/main" val="228353733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350" dirty="0"/>
              <a:t>Il carattere assicurativo era quindi evidente anche per la c.d. "</a:t>
            </a:r>
            <a:r>
              <a:rPr lang="it-IT" altLang="it-IT" sz="3350" dirty="0">
                <a:highlight>
                  <a:srgbClr val="FFFF00"/>
                </a:highlight>
              </a:rPr>
              <a:t>mini-ASPI</a:t>
            </a:r>
            <a:r>
              <a:rPr lang="it-IT" altLang="it-IT" sz="3350" dirty="0"/>
              <a:t>", non soltanto per la disciplina dei </a:t>
            </a:r>
            <a:r>
              <a:rPr lang="it-IT" altLang="it-IT" sz="3350" dirty="0">
                <a:highlight>
                  <a:srgbClr val="FFFF00"/>
                </a:highlight>
              </a:rPr>
              <a:t>requisiti di accesso</a:t>
            </a:r>
            <a:r>
              <a:rPr lang="it-IT" altLang="it-IT" sz="3350" dirty="0"/>
              <a:t> («almeno tredici settimane di contribuzione di attività lavorativa negli ultimi dodici mesi»: art. 2, c. 20, l. n. 92/2012), ma anche per la </a:t>
            </a:r>
            <a:r>
              <a:rPr lang="it-IT" sz="3350" dirty="0">
                <a:highlight>
                  <a:srgbClr val="FFFF00"/>
                </a:highlight>
              </a:rPr>
              <a:t>determinazione del periodo massimo di fruizione</a:t>
            </a:r>
            <a:r>
              <a:rPr lang="it-IT" sz="3350" dirty="0"/>
              <a:t> («è corrisposta mensilmente per un numero di settimane pari alla metà delle settimane di contribuzione nell’ultimo anno»: </a:t>
            </a:r>
            <a:r>
              <a:rPr lang="it-IT" altLang="it-IT" sz="3350" dirty="0"/>
              <a:t>art. 2, c. 21, l. n. 92/2012)</a:t>
            </a:r>
          </a:p>
        </p:txBody>
      </p:sp>
    </p:spTree>
    <p:extLst>
      <p:ext uri="{BB962C8B-B14F-4D97-AF65-F5344CB8AC3E}">
        <p14:creationId xmlns:p14="http://schemas.microsoft.com/office/powerpoint/2010/main" val="37917743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50" dirty="0"/>
              <a:t>Il criterio di calcolo della misura dell’ASPI, come previsto dall’art. 2, c. 7, l. n. 92/2012 (basato sull’applicazione di percentuali della retribuzione mensile, variabili in base a soglie di reddito, e con previsione di un «</a:t>
            </a:r>
            <a:r>
              <a:rPr lang="it-IT" sz="3250" dirty="0"/>
              <a:t>importo mensile massimo» non superabile) comportava </a:t>
            </a:r>
            <a:r>
              <a:rPr lang="it-IT" sz="3250" dirty="0">
                <a:highlight>
                  <a:srgbClr val="FFFF00"/>
                </a:highlight>
              </a:rPr>
              <a:t>un sostanziale rafforzamento della tutela economica "della" disoccupazione, anche se il legislatore, sempre al fine di garantire la funzione ‘transizionale’ di tale tutela, aveva confermato l’istituto del </a:t>
            </a:r>
            <a:r>
              <a:rPr lang="fr-FR" sz="3250" i="1" dirty="0">
                <a:highlight>
                  <a:srgbClr val="FFFF00"/>
                </a:highlight>
              </a:rPr>
              <a:t>décalage</a:t>
            </a:r>
            <a:endParaRPr lang="fr-FR" altLang="it-IT" sz="3250" i="1" dirty="0">
              <a:highlight>
                <a:srgbClr val="FFFF00"/>
              </a:highlight>
            </a:endParaRPr>
          </a:p>
        </p:txBody>
      </p:sp>
    </p:spTree>
    <p:extLst>
      <p:ext uri="{BB962C8B-B14F-4D97-AF65-F5344CB8AC3E}">
        <p14:creationId xmlns:p14="http://schemas.microsoft.com/office/powerpoint/2010/main" val="4191789020"/>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200" dirty="0"/>
              <a:t>E infatti, per </a:t>
            </a:r>
            <a:r>
              <a:rPr lang="it-IT" altLang="it-IT" sz="3200" dirty="0">
                <a:highlight>
                  <a:srgbClr val="FFFF00"/>
                </a:highlight>
              </a:rPr>
              <a:t>evitare che il trattamento indennitario potesse risultare un ‘disincentivo’ alla ricerca di una nuova occupazione</a:t>
            </a:r>
            <a:r>
              <a:rPr lang="it-IT" altLang="it-IT" sz="3200" dirty="0"/>
              <a:t>, l’art. 2, c. 9, l. n. 92/2012 aveva stabilito che al suo importo si applicasse «</a:t>
            </a:r>
            <a:r>
              <a:rPr lang="it-IT" sz="3200" dirty="0"/>
              <a:t>una </a:t>
            </a:r>
            <a:r>
              <a:rPr lang="it-IT" sz="3200" dirty="0">
                <a:highlight>
                  <a:srgbClr val="FFFF00"/>
                </a:highlight>
              </a:rPr>
              <a:t>riduzione del 15 per cento dopo i primi sei mesi</a:t>
            </a:r>
            <a:r>
              <a:rPr lang="it-IT" sz="3200" dirty="0"/>
              <a:t> di fruizione», e che «L’indennità medesima, ove dovuta, è </a:t>
            </a:r>
            <a:r>
              <a:rPr lang="it-IT" sz="3200" dirty="0">
                <a:highlight>
                  <a:srgbClr val="FFFF00"/>
                </a:highlight>
              </a:rPr>
              <a:t>ulteriormente decurtata del 15 per cento dopo il dodicesimo mese di fruizione</a:t>
            </a:r>
            <a:r>
              <a:rPr lang="it-IT" sz="3200" dirty="0"/>
              <a:t>» (questa seconda previsione poteva, ovviamente, riguardare i soli lavoratori </a:t>
            </a:r>
            <a:r>
              <a:rPr lang="it-IT" altLang="it-IT" sz="3200" dirty="0"/>
              <a:t>di età pari o superiore a 55 anni)</a:t>
            </a:r>
            <a:endParaRPr lang="fr-FR" altLang="it-IT" sz="3200" i="1" dirty="0">
              <a:highlight>
                <a:srgbClr val="FFFF00"/>
              </a:highlight>
            </a:endParaRPr>
          </a:p>
        </p:txBody>
      </p:sp>
    </p:spTree>
    <p:extLst>
      <p:ext uri="{BB962C8B-B14F-4D97-AF65-F5344CB8AC3E}">
        <p14:creationId xmlns:p14="http://schemas.microsoft.com/office/powerpoint/2010/main" val="10033689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Sempre al </a:t>
            </a:r>
            <a:r>
              <a:rPr lang="it-IT" altLang="it-IT" sz="3600" dirty="0">
                <a:highlight>
                  <a:srgbClr val="FFFF00"/>
                </a:highlight>
              </a:rPr>
              <a:t>fine di evitare che il trattamento indennitario potesse risultare un ‘disincentivo’ alla ricerca di una nuova occupazione</a:t>
            </a:r>
            <a:r>
              <a:rPr lang="it-IT" altLang="it-IT" sz="3600" dirty="0"/>
              <a:t> (e, quindi, al fine di rafforzare il carattere ‘transizionale’ del nuovo strumento di tutela) il legislatore aveva previsto, ai commi da 15 a 19 dell’art. 2 l. n. 92/2012, una serie di ipotesi in cui lo svolgimento di un’attività lavorativa non avrebbe determinato la decadenza dal trattamento</a:t>
            </a:r>
            <a:endParaRPr lang="fr-FR" altLang="it-IT" sz="3600" i="1" dirty="0">
              <a:highlight>
                <a:srgbClr val="FFFF00"/>
              </a:highlight>
            </a:endParaRPr>
          </a:p>
        </p:txBody>
      </p:sp>
    </p:spTree>
    <p:extLst>
      <p:ext uri="{BB962C8B-B14F-4D97-AF65-F5344CB8AC3E}">
        <p14:creationId xmlns:p14="http://schemas.microsoft.com/office/powerpoint/2010/main" val="96393870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In particolare, l’art. 2, c. 15, l. n. 92/2012 </a:t>
            </a:r>
            <a:r>
              <a:rPr lang="it-IT" altLang="it-IT" sz="3600" dirty="0">
                <a:highlight>
                  <a:srgbClr val="FFFF00"/>
                </a:highlight>
              </a:rPr>
              <a:t>rafforzava il carattere ‘transizionale’</a:t>
            </a:r>
            <a:r>
              <a:rPr lang="it-IT" altLang="it-IT" sz="3600" dirty="0"/>
              <a:t> del nuovo strumento di tutela risultava rispetto alla indennità ordinaria di disoccupazione, perché ampliava da cinque giornate </a:t>
            </a:r>
            <a:r>
              <a:rPr lang="it-IT" altLang="it-IT" sz="3600" dirty="0">
                <a:highlight>
                  <a:srgbClr val="FFFF00"/>
                </a:highlight>
              </a:rPr>
              <a:t>«fino ad un massimo di sei mesi» il margine di tolleranza della sospensione della fruizione dell’indennità conseguente allo svolgimento di un’attività lavorativa di natura subordinata</a:t>
            </a:r>
            <a:endParaRPr lang="fr-FR" altLang="it-IT" sz="3600" i="1" dirty="0">
              <a:highlight>
                <a:srgbClr val="FFFF00"/>
              </a:highlight>
            </a:endParaRPr>
          </a:p>
        </p:txBody>
      </p:sp>
    </p:spTree>
    <p:extLst>
      <p:ext uri="{BB962C8B-B14F-4D97-AF65-F5344CB8AC3E}">
        <p14:creationId xmlns:p14="http://schemas.microsoft.com/office/powerpoint/2010/main" val="360225222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450" dirty="0"/>
              <a:t>Peraltro, </a:t>
            </a:r>
            <a:r>
              <a:rPr lang="it-IT" altLang="it-IT" sz="3450" dirty="0">
                <a:highlight>
                  <a:srgbClr val="FFFF00"/>
                </a:highlight>
              </a:rPr>
              <a:t>il margine di tolleranza era riferito alla effettiva durata della sospensione «d’ufficio» derivante dalla stipulazione di un «contratto di lavoro subordinato»</a:t>
            </a:r>
            <a:r>
              <a:rPr lang="it-IT" altLang="it-IT" sz="3450" dirty="0"/>
              <a:t>, e non già alla prevista durata di tale contratto, avendo il legislatore anche stabilito che «</a:t>
            </a:r>
            <a:r>
              <a:rPr lang="it-IT" altLang="it-IT" sz="3450" dirty="0">
                <a:highlight>
                  <a:srgbClr val="FFFF00"/>
                </a:highlight>
              </a:rPr>
              <a:t>al termine di un periodo di sospensione di durata inferiore a sei mesi l’indennità riprende a decorrere dal momento in cui era rimasta sospesa</a:t>
            </a:r>
            <a:r>
              <a:rPr lang="it-IT" altLang="it-IT" sz="3450" dirty="0"/>
              <a:t>» (art. 2, c. 15, l. n. 92/2012)</a:t>
            </a:r>
            <a:endParaRPr lang="fr-FR" altLang="it-IT" sz="3450" i="1" dirty="0">
              <a:highlight>
                <a:srgbClr val="FFFF00"/>
              </a:highlight>
            </a:endParaRPr>
          </a:p>
        </p:txBody>
      </p:sp>
    </p:spTree>
    <p:extLst>
      <p:ext uri="{BB962C8B-B14F-4D97-AF65-F5344CB8AC3E}">
        <p14:creationId xmlns:p14="http://schemas.microsoft.com/office/powerpoint/2010/main" val="1890365516"/>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Tale disciplina </a:t>
            </a:r>
            <a:r>
              <a:rPr lang="it-IT" altLang="it-IT" sz="3600" dirty="0">
                <a:highlight>
                  <a:srgbClr val="FFFF00"/>
                </a:highlight>
              </a:rPr>
              <a:t>evitava un possibile disincentivo alla stipulazione di un contratto di lavoro subordinato a tempo indeterminato</a:t>
            </a:r>
            <a:r>
              <a:rPr lang="it-IT" altLang="it-IT" sz="3600" dirty="0"/>
              <a:t>, perché anche in tale ipotesi non ne sarebbe derivata la decadenza dal trattamento indennitario se non al momento in cui, per effetto del concreto svolgimento del relativo rapporto di lavoro, il periodo di sospensione del trattamento avesse superato i limite dei sei mesi (Pascucci, 2012)</a:t>
            </a:r>
            <a:endParaRPr lang="fr-FR" altLang="it-IT" sz="3600" i="1" dirty="0">
              <a:highlight>
                <a:srgbClr val="FFFF00"/>
              </a:highlight>
            </a:endParaRPr>
          </a:p>
        </p:txBody>
      </p:sp>
    </p:spTree>
    <p:extLst>
      <p:ext uri="{BB962C8B-B14F-4D97-AF65-F5344CB8AC3E}">
        <p14:creationId xmlns:p14="http://schemas.microsoft.com/office/powerpoint/2010/main" val="399469340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2800" dirty="0"/>
              <a:t>Va allora ricordato che prima che l’ASPI entrasse definitivamente a regime, </a:t>
            </a:r>
            <a:r>
              <a:rPr lang="it-IT" altLang="it-IT" sz="2800" dirty="0">
                <a:highlight>
                  <a:srgbClr val="FFFF00"/>
                </a:highlight>
              </a:rPr>
              <a:t>l’art 1, c. 1, l. 10 dicembre 2014, n. 183, ha delegato il Governo</a:t>
            </a:r>
            <a:r>
              <a:rPr lang="it-IT" altLang="it-IT" sz="2800" dirty="0"/>
              <a:t> ad emanare «</a:t>
            </a:r>
            <a:r>
              <a:rPr lang="it-IT" sz="2800" dirty="0"/>
              <a:t>uno o più decreti legislativi finalizzati al </a:t>
            </a:r>
            <a:r>
              <a:rPr lang="it-IT" sz="2800" dirty="0">
                <a:highlight>
                  <a:srgbClr val="FFFF00"/>
                </a:highlight>
              </a:rPr>
              <a:t>riordino della normativa in materia di ammortizzatori sociali</a:t>
            </a:r>
            <a:r>
              <a:rPr lang="it-IT" sz="2800" dirty="0"/>
              <a:t>», attenendosi ai princìpi e criteri direttivi di cui al secondo comma, fra i quali quelli relativi alla «</a:t>
            </a:r>
            <a:r>
              <a:rPr lang="it-IT" sz="2800" u="sng" dirty="0">
                <a:highlight>
                  <a:srgbClr val="FFFF00"/>
                </a:highlight>
              </a:rPr>
              <a:t>rimodulazione dell’Assicurazione sociale per l’impiego (</a:t>
            </a:r>
            <a:r>
              <a:rPr lang="it-IT" sz="2800" u="sng" dirty="0" err="1">
                <a:highlight>
                  <a:srgbClr val="FFFF00"/>
                </a:highlight>
              </a:rPr>
              <a:t>ASpI</a:t>
            </a:r>
            <a:r>
              <a:rPr lang="it-IT" sz="2800" u="sng" dirty="0">
                <a:highlight>
                  <a:srgbClr val="FFFF00"/>
                </a:highlight>
              </a:rPr>
              <a:t>)</a:t>
            </a:r>
            <a:r>
              <a:rPr lang="it-IT" sz="2800" dirty="0"/>
              <a:t>, con omogeneizzazione della disciplina relativa ai trattamenti ordinari e ai trattamenti brevi, rapportando la durata dei trattamenti alla pregressa storia contributiva del lavoratore» (lett. b, n. 1), «</a:t>
            </a:r>
            <a:r>
              <a:rPr lang="it-IT" sz="2800" u="sng" dirty="0">
                <a:highlight>
                  <a:srgbClr val="FFFF00"/>
                </a:highlight>
              </a:rPr>
              <a:t>con meccanismi e interventi che incentivino la ricerca attiva di una nuova occupazione</a:t>
            </a:r>
            <a:r>
              <a:rPr lang="it-IT" sz="2800" dirty="0"/>
              <a:t>» (lett. c)</a:t>
            </a:r>
            <a:endParaRPr lang="fr-FR" altLang="it-IT" sz="2800" i="1" dirty="0">
              <a:highlight>
                <a:srgbClr val="FFFF00"/>
              </a:highlight>
            </a:endParaRPr>
          </a:p>
        </p:txBody>
      </p:sp>
    </p:spTree>
    <p:extLst>
      <p:ext uri="{BB962C8B-B14F-4D97-AF65-F5344CB8AC3E}">
        <p14:creationId xmlns:p14="http://schemas.microsoft.com/office/powerpoint/2010/main" val="35818140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55DFF3-C880-4D1B-AA96-510A52C9F1F0}"/>
              </a:ext>
            </a:extLst>
          </p:cNvPr>
          <p:cNvSpPr>
            <a:spLocks noGrp="1"/>
          </p:cNvSpPr>
          <p:nvPr>
            <p:ph type="title"/>
          </p:nvPr>
        </p:nvSpPr>
        <p:spPr>
          <a:xfrm>
            <a:off x="1371600" y="685800"/>
            <a:ext cx="9601200" cy="811696"/>
          </a:xfrm>
        </p:spPr>
        <p:txBody>
          <a:bodyPr>
            <a:normAutofit/>
          </a:bodyPr>
          <a:lstStyle/>
          <a:p>
            <a:pPr algn="ctr"/>
            <a:r>
              <a:rPr lang="it-IT" sz="3200" dirty="0"/>
              <a:t>Diritto del lavoro – lezione del 26 maggio 2023</a:t>
            </a:r>
          </a:p>
        </p:txBody>
      </p:sp>
      <p:sp>
        <p:nvSpPr>
          <p:cNvPr id="3" name="Segnaposto contenuto 2">
            <a:extLst>
              <a:ext uri="{FF2B5EF4-FFF2-40B4-BE49-F238E27FC236}">
                <a16:creationId xmlns:a16="http://schemas.microsoft.com/office/drawing/2014/main" id="{10C13328-E4C0-40E7-863E-1F26E0C739B2}"/>
              </a:ext>
            </a:extLst>
          </p:cNvPr>
          <p:cNvSpPr>
            <a:spLocks noGrp="1"/>
          </p:cNvSpPr>
          <p:nvPr>
            <p:ph idx="1"/>
          </p:nvPr>
        </p:nvSpPr>
        <p:spPr>
          <a:xfrm>
            <a:off x="1384852" y="1510748"/>
            <a:ext cx="9601200" cy="4674704"/>
          </a:xfrm>
        </p:spPr>
        <p:txBody>
          <a:bodyPr>
            <a:noAutofit/>
          </a:bodyPr>
          <a:lstStyle/>
          <a:p>
            <a:pPr marL="0" indent="0" algn="just">
              <a:lnSpc>
                <a:spcPct val="90000"/>
              </a:lnSpc>
              <a:buNone/>
            </a:pPr>
            <a:r>
              <a:rPr lang="it-IT" altLang="it-IT" sz="3600" dirty="0"/>
              <a:t>La delega è stata, quindi, attuata nell’ambito della riforma nota come </a:t>
            </a:r>
            <a:r>
              <a:rPr lang="it-IT" altLang="it-IT" sz="3600" i="1" dirty="0"/>
              <a:t>Jobs Act</a:t>
            </a:r>
            <a:r>
              <a:rPr lang="it-IT" altLang="it-IT" sz="3600" dirty="0"/>
              <a:t>, anzitutto dal </a:t>
            </a:r>
            <a:r>
              <a:rPr lang="it-IT" altLang="it-IT" sz="3600" u="sng" dirty="0">
                <a:highlight>
                  <a:srgbClr val="FFFF00"/>
                </a:highlight>
              </a:rPr>
              <a:t>d.lgs. 4 marzo 2015, n. 22</a:t>
            </a:r>
            <a:r>
              <a:rPr lang="it-IT" altLang="it-IT" sz="3600" dirty="0"/>
              <a:t> («</a:t>
            </a:r>
            <a:r>
              <a:rPr lang="it-IT" sz="3600" dirty="0"/>
              <a:t>Disposizioni per il riordino della normativa in materia di ammortizzatori sociali in caso di disoccupazione involontaria e di ricollocazione dei lavoratori disoccupati»), </a:t>
            </a:r>
            <a:r>
              <a:rPr lang="it-IT" altLang="it-IT" sz="3600" dirty="0"/>
              <a:t>successivamente integrato e modificato dal </a:t>
            </a:r>
            <a:r>
              <a:rPr lang="it-IT" altLang="it-IT" sz="3600" u="sng" dirty="0">
                <a:highlight>
                  <a:srgbClr val="FFFF00"/>
                </a:highlight>
              </a:rPr>
              <a:t>d.lgs. 14 settembre n. 148</a:t>
            </a:r>
            <a:r>
              <a:rPr lang="it-IT" altLang="it-IT" sz="3600" dirty="0"/>
              <a:t> e dal </a:t>
            </a:r>
            <a:r>
              <a:rPr lang="it-IT" altLang="it-IT" sz="3600" u="sng" dirty="0">
                <a:highlight>
                  <a:srgbClr val="FFFF00"/>
                </a:highlight>
              </a:rPr>
              <a:t>d.lgs. 14 settembre n. 150</a:t>
            </a:r>
            <a:endParaRPr lang="fr-FR" altLang="it-IT" sz="3600" i="1" u="sng" dirty="0">
              <a:highlight>
                <a:srgbClr val="FFFF00"/>
              </a:highlight>
            </a:endParaRPr>
          </a:p>
        </p:txBody>
      </p:sp>
    </p:spTree>
    <p:extLst>
      <p:ext uri="{BB962C8B-B14F-4D97-AF65-F5344CB8AC3E}">
        <p14:creationId xmlns:p14="http://schemas.microsoft.com/office/powerpoint/2010/main" val="824313018"/>
      </p:ext>
    </p:extLst>
  </p:cSld>
  <p:clrMapOvr>
    <a:masterClrMapping/>
  </p:clrMapOvr>
</p:sld>
</file>

<file path=ppt/theme/theme1.xml><?xml version="1.0" encoding="utf-8"?>
<a:theme xmlns:a="http://schemas.openxmlformats.org/drawingml/2006/main" name="Ritaglio">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TM10001105[[fn=Ritaglio]]</Template>
  <TotalTime>9389</TotalTime>
  <Words>16431</Words>
  <Application>Microsoft Office PowerPoint</Application>
  <PresentationFormat>Widescreen</PresentationFormat>
  <Paragraphs>332</Paragraphs>
  <Slides>154</Slides>
  <Notes>0</Notes>
  <HiddenSlides>0</HiddenSlides>
  <MMClips>0</MMClips>
  <ScaleCrop>false</ScaleCrop>
  <HeadingPairs>
    <vt:vector size="6" baseType="variant">
      <vt:variant>
        <vt:lpstr>Caratteri utilizzati</vt:lpstr>
      </vt:variant>
      <vt:variant>
        <vt:i4>1</vt:i4>
      </vt:variant>
      <vt:variant>
        <vt:lpstr>Tema</vt:lpstr>
      </vt:variant>
      <vt:variant>
        <vt:i4>1</vt:i4>
      </vt:variant>
      <vt:variant>
        <vt:lpstr>Titoli diapositive</vt:lpstr>
      </vt:variant>
      <vt:variant>
        <vt:i4>154</vt:i4>
      </vt:variant>
    </vt:vector>
  </HeadingPairs>
  <TitlesOfParts>
    <vt:vector size="156" baseType="lpstr">
      <vt:lpstr>Franklin Gothic Book</vt:lpstr>
      <vt:lpstr>Ritaglio</vt:lpstr>
      <vt:lpstr>Università degli studi di MACERATA Dipartimento di giurisprudenza Scuola di specializzazione in diritto sindacale,  del lavoro e della previdenza sociale </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lpstr>Diritto del lavoro – lezione del 26 maggio 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Diritto del lavoro</dc:title>
  <dc:creator>Simone</dc:creator>
  <cp:lastModifiedBy>Simone Pietro  Emiliani</cp:lastModifiedBy>
  <cp:revision>970</cp:revision>
  <dcterms:created xsi:type="dcterms:W3CDTF">2021-11-04T15:15:02Z</dcterms:created>
  <dcterms:modified xsi:type="dcterms:W3CDTF">2023-05-26T06:42:22Z</dcterms:modified>
</cp:coreProperties>
</file>