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14.webp"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sldIdLst>
    <p:sldId id="256" r:id="rId5"/>
    <p:sldId id="263" r:id="rId6"/>
    <p:sldId id="313" r:id="rId7"/>
    <p:sldId id="314" r:id="rId8"/>
    <p:sldId id="302" r:id="rId9"/>
    <p:sldId id="304" r:id="rId10"/>
    <p:sldId id="315" r:id="rId11"/>
    <p:sldId id="316" r:id="rId12"/>
    <p:sldId id="317" r:id="rId13"/>
    <p:sldId id="318" r:id="rId14"/>
    <p:sldId id="312" r:id="rId15"/>
    <p:sldId id="319" r:id="rId16"/>
    <p:sldId id="323" r:id="rId17"/>
    <p:sldId id="321" r:id="rId18"/>
    <p:sldId id="322" r:id="rId19"/>
    <p:sldId id="324" r:id="rId20"/>
    <p:sldId id="325" r:id="rId21"/>
    <p:sldId id="326" r:id="rId22"/>
    <p:sldId id="327" r:id="rId23"/>
    <p:sldId id="320" r:id="rId24"/>
    <p:sldId id="330" r:id="rId25"/>
    <p:sldId id="328" r:id="rId26"/>
    <p:sldId id="329" r:id="rId27"/>
    <p:sldId id="332" r:id="rId28"/>
    <p:sldId id="26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4.xml.rels><?xml version="1.0" encoding="UTF-8" standalone="yes"?>
<Relationships xmlns="http://schemas.openxmlformats.org/package/2006/relationships"><Relationship Id="rId1" Type="http://schemas.openxmlformats.org/officeDocument/2006/relationships/hyperlink" Target="https://www.privacylab.at/wp-content/uploads/2018/07/Ben_Wagner_Ethics-as-an-Escape-from-Regulation_2018_BW9.pdf"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privacylab.at/wp-content/uploads/2018/07/Ben_Wagner_Ethics-as-an-Escape-from-Regulation_2018_BW9.pdf"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svg"/><Relationship Id="rId1" Type="http://schemas.openxmlformats.org/officeDocument/2006/relationships/image" Target="../media/image10.png"/><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80E425E-E4C6-4483-8A47-7E093CC1F6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8ADC5F-6512-4C58-A0BF-446087E8CCF5}">
      <dgm:prSet/>
      <dgm:spPr/>
      <dgm:t>
        <a:bodyPr/>
        <a:lstStyle/>
        <a:p>
          <a:pPr rtl="0"/>
          <a:r>
            <a:rPr lang="en-GB" smtClean="0"/>
            <a:t>Hyperconvergence</a:t>
          </a:r>
          <a:endParaRPr lang="en-GB"/>
        </a:p>
      </dgm:t>
    </dgm:pt>
    <dgm:pt modelId="{FCA4474A-5C8C-4E07-ACB0-96435DADC8BC}" type="parTrans" cxnId="{54A6DF45-3606-4B42-94ED-198537BD77D1}">
      <dgm:prSet/>
      <dgm:spPr/>
      <dgm:t>
        <a:bodyPr/>
        <a:lstStyle/>
        <a:p>
          <a:endParaRPr lang="en-US"/>
        </a:p>
      </dgm:t>
    </dgm:pt>
    <dgm:pt modelId="{8793D0B0-D978-4657-AA65-0BE5AAD444B4}" type="sibTrans" cxnId="{54A6DF45-3606-4B42-94ED-198537BD77D1}">
      <dgm:prSet/>
      <dgm:spPr/>
      <dgm:t>
        <a:bodyPr/>
        <a:lstStyle/>
        <a:p>
          <a:endParaRPr lang="en-US"/>
        </a:p>
      </dgm:t>
    </dgm:pt>
    <dgm:pt modelId="{C1090247-58F5-4674-B7BF-613360FBA626}">
      <dgm:prSet/>
      <dgm:spPr/>
      <dgm:t>
        <a:bodyPr/>
        <a:lstStyle/>
        <a:p>
          <a:pPr rtl="0"/>
          <a:r>
            <a:rPr lang="en-GB" smtClean="0"/>
            <a:t>3D printing</a:t>
          </a:r>
          <a:endParaRPr lang="en-GB"/>
        </a:p>
      </dgm:t>
    </dgm:pt>
    <dgm:pt modelId="{3E2FA312-5A9C-4DF6-BBA2-C2B8A282B164}" type="parTrans" cxnId="{6E9E2B9D-979E-4381-886E-FC0E49444294}">
      <dgm:prSet/>
      <dgm:spPr/>
      <dgm:t>
        <a:bodyPr/>
        <a:lstStyle/>
        <a:p>
          <a:endParaRPr lang="en-US"/>
        </a:p>
      </dgm:t>
    </dgm:pt>
    <dgm:pt modelId="{52656B90-C112-440E-B07E-4EAF3A51BFD0}" type="sibTrans" cxnId="{6E9E2B9D-979E-4381-886E-FC0E49444294}">
      <dgm:prSet/>
      <dgm:spPr/>
      <dgm:t>
        <a:bodyPr/>
        <a:lstStyle/>
        <a:p>
          <a:endParaRPr lang="en-US"/>
        </a:p>
      </dgm:t>
    </dgm:pt>
    <dgm:pt modelId="{6B6B974F-D392-4844-AC9A-3FFFA6E9D9AA}">
      <dgm:prSet/>
      <dgm:spPr/>
      <dgm:t>
        <a:bodyPr/>
        <a:lstStyle/>
        <a:p>
          <a:pPr rtl="0"/>
          <a:r>
            <a:rPr lang="en-GB" smtClean="0"/>
            <a:t>Cryptoconvergence</a:t>
          </a:r>
          <a:endParaRPr lang="en-GB"/>
        </a:p>
      </dgm:t>
    </dgm:pt>
    <dgm:pt modelId="{0028E62B-59B7-4100-993C-917AB181304E}" type="parTrans" cxnId="{BFC31A2E-5308-4336-961C-8F406D35C1D1}">
      <dgm:prSet/>
      <dgm:spPr/>
      <dgm:t>
        <a:bodyPr/>
        <a:lstStyle/>
        <a:p>
          <a:endParaRPr lang="en-US"/>
        </a:p>
      </dgm:t>
    </dgm:pt>
    <dgm:pt modelId="{291C48C7-2F96-4E19-89D6-C096B3265E53}" type="sibTrans" cxnId="{BFC31A2E-5308-4336-961C-8F406D35C1D1}">
      <dgm:prSet/>
      <dgm:spPr/>
      <dgm:t>
        <a:bodyPr/>
        <a:lstStyle/>
        <a:p>
          <a:endParaRPr lang="en-US"/>
        </a:p>
      </dgm:t>
    </dgm:pt>
    <dgm:pt modelId="{664722B1-1629-46AD-A86D-D3D2DB3374E6}">
      <dgm:prSet/>
      <dgm:spPr/>
      <dgm:t>
        <a:bodyPr/>
        <a:lstStyle/>
        <a:p>
          <a:pPr rtl="0"/>
          <a:r>
            <a:rPr lang="en-GB" smtClean="0"/>
            <a:t>Artificial intelligence</a:t>
          </a:r>
          <a:endParaRPr lang="en-GB"/>
        </a:p>
      </dgm:t>
    </dgm:pt>
    <dgm:pt modelId="{6D34F602-47B5-4362-A92F-FC4D684BEA9C}" type="parTrans" cxnId="{6B2627D0-C2C3-413A-89AA-25CED752D73D}">
      <dgm:prSet/>
      <dgm:spPr/>
      <dgm:t>
        <a:bodyPr/>
        <a:lstStyle/>
        <a:p>
          <a:endParaRPr lang="en-US"/>
        </a:p>
      </dgm:t>
    </dgm:pt>
    <dgm:pt modelId="{90076AA0-4D71-409E-A1A8-DA1C9C4428F9}" type="sibTrans" cxnId="{6B2627D0-C2C3-413A-89AA-25CED752D73D}">
      <dgm:prSet/>
      <dgm:spPr/>
      <dgm:t>
        <a:bodyPr/>
        <a:lstStyle/>
        <a:p>
          <a:endParaRPr lang="en-US"/>
        </a:p>
      </dgm:t>
    </dgm:pt>
    <dgm:pt modelId="{628B8DC7-6AA9-4A3A-84D0-BF4A68C4E3FB}" type="pres">
      <dgm:prSet presAssocID="{A80E425E-E4C6-4483-8A47-7E093CC1F653}" presName="linear" presStyleCnt="0">
        <dgm:presLayoutVars>
          <dgm:animLvl val="lvl"/>
          <dgm:resizeHandles val="exact"/>
        </dgm:presLayoutVars>
      </dgm:prSet>
      <dgm:spPr/>
      <dgm:t>
        <a:bodyPr/>
        <a:lstStyle/>
        <a:p>
          <a:endParaRPr lang="en-US"/>
        </a:p>
      </dgm:t>
    </dgm:pt>
    <dgm:pt modelId="{36DC76F0-1B53-43D9-9548-4E7309C59870}" type="pres">
      <dgm:prSet presAssocID="{D88ADC5F-6512-4C58-A0BF-446087E8CCF5}" presName="parentText" presStyleLbl="node1" presStyleIdx="0" presStyleCnt="4">
        <dgm:presLayoutVars>
          <dgm:chMax val="0"/>
          <dgm:bulletEnabled val="1"/>
        </dgm:presLayoutVars>
      </dgm:prSet>
      <dgm:spPr/>
      <dgm:t>
        <a:bodyPr/>
        <a:lstStyle/>
        <a:p>
          <a:endParaRPr lang="en-US"/>
        </a:p>
      </dgm:t>
    </dgm:pt>
    <dgm:pt modelId="{7F08AAC3-5985-47E0-863B-EB92EF24C236}" type="pres">
      <dgm:prSet presAssocID="{8793D0B0-D978-4657-AA65-0BE5AAD444B4}" presName="spacer" presStyleCnt="0"/>
      <dgm:spPr/>
    </dgm:pt>
    <dgm:pt modelId="{386833BD-25D6-4963-93FF-0D588947AA0A}" type="pres">
      <dgm:prSet presAssocID="{C1090247-58F5-4674-B7BF-613360FBA626}" presName="parentText" presStyleLbl="node1" presStyleIdx="1" presStyleCnt="4">
        <dgm:presLayoutVars>
          <dgm:chMax val="0"/>
          <dgm:bulletEnabled val="1"/>
        </dgm:presLayoutVars>
      </dgm:prSet>
      <dgm:spPr/>
      <dgm:t>
        <a:bodyPr/>
        <a:lstStyle/>
        <a:p>
          <a:endParaRPr lang="en-US"/>
        </a:p>
      </dgm:t>
    </dgm:pt>
    <dgm:pt modelId="{75399FE9-BCE4-41A2-841C-3BC40446DFB6}" type="pres">
      <dgm:prSet presAssocID="{52656B90-C112-440E-B07E-4EAF3A51BFD0}" presName="spacer" presStyleCnt="0"/>
      <dgm:spPr/>
    </dgm:pt>
    <dgm:pt modelId="{24C131A2-5AC6-4E77-855C-781FD4DE4F17}" type="pres">
      <dgm:prSet presAssocID="{6B6B974F-D392-4844-AC9A-3FFFA6E9D9AA}" presName="parentText" presStyleLbl="node1" presStyleIdx="2" presStyleCnt="4">
        <dgm:presLayoutVars>
          <dgm:chMax val="0"/>
          <dgm:bulletEnabled val="1"/>
        </dgm:presLayoutVars>
      </dgm:prSet>
      <dgm:spPr/>
      <dgm:t>
        <a:bodyPr/>
        <a:lstStyle/>
        <a:p>
          <a:endParaRPr lang="en-US"/>
        </a:p>
      </dgm:t>
    </dgm:pt>
    <dgm:pt modelId="{C682C3B1-AC00-4583-967B-5212C26DC30C}" type="pres">
      <dgm:prSet presAssocID="{291C48C7-2F96-4E19-89D6-C096B3265E53}" presName="spacer" presStyleCnt="0"/>
      <dgm:spPr/>
    </dgm:pt>
    <dgm:pt modelId="{FF3372AF-13C9-45C8-B36F-5FDCA70BCBF5}" type="pres">
      <dgm:prSet presAssocID="{664722B1-1629-46AD-A86D-D3D2DB3374E6}" presName="parentText" presStyleLbl="node1" presStyleIdx="3" presStyleCnt="4">
        <dgm:presLayoutVars>
          <dgm:chMax val="0"/>
          <dgm:bulletEnabled val="1"/>
        </dgm:presLayoutVars>
      </dgm:prSet>
      <dgm:spPr/>
      <dgm:t>
        <a:bodyPr/>
        <a:lstStyle/>
        <a:p>
          <a:endParaRPr lang="en-US"/>
        </a:p>
      </dgm:t>
    </dgm:pt>
  </dgm:ptLst>
  <dgm:cxnLst>
    <dgm:cxn modelId="{6B2627D0-C2C3-413A-89AA-25CED752D73D}" srcId="{A80E425E-E4C6-4483-8A47-7E093CC1F653}" destId="{664722B1-1629-46AD-A86D-D3D2DB3374E6}" srcOrd="3" destOrd="0" parTransId="{6D34F602-47B5-4362-A92F-FC4D684BEA9C}" sibTransId="{90076AA0-4D71-409E-A1A8-DA1C9C4428F9}"/>
    <dgm:cxn modelId="{BF5B03B8-2E18-452A-8FAC-6A3E5FE83E3A}" type="presOf" srcId="{C1090247-58F5-4674-B7BF-613360FBA626}" destId="{386833BD-25D6-4963-93FF-0D588947AA0A}" srcOrd="0" destOrd="0" presId="urn:microsoft.com/office/officeart/2005/8/layout/vList2"/>
    <dgm:cxn modelId="{6E9E2B9D-979E-4381-886E-FC0E49444294}" srcId="{A80E425E-E4C6-4483-8A47-7E093CC1F653}" destId="{C1090247-58F5-4674-B7BF-613360FBA626}" srcOrd="1" destOrd="0" parTransId="{3E2FA312-5A9C-4DF6-BBA2-C2B8A282B164}" sibTransId="{52656B90-C112-440E-B07E-4EAF3A51BFD0}"/>
    <dgm:cxn modelId="{6B02761B-9C3A-458E-B644-FBF4F4A6F228}" type="presOf" srcId="{A80E425E-E4C6-4483-8A47-7E093CC1F653}" destId="{628B8DC7-6AA9-4A3A-84D0-BF4A68C4E3FB}" srcOrd="0" destOrd="0" presId="urn:microsoft.com/office/officeart/2005/8/layout/vList2"/>
    <dgm:cxn modelId="{46719459-7425-40FD-9313-AF08712B580B}" type="presOf" srcId="{6B6B974F-D392-4844-AC9A-3FFFA6E9D9AA}" destId="{24C131A2-5AC6-4E77-855C-781FD4DE4F17}" srcOrd="0" destOrd="0" presId="urn:microsoft.com/office/officeart/2005/8/layout/vList2"/>
    <dgm:cxn modelId="{63E4CF82-E308-4C02-B9C5-52981606A986}" type="presOf" srcId="{D88ADC5F-6512-4C58-A0BF-446087E8CCF5}" destId="{36DC76F0-1B53-43D9-9548-4E7309C59870}" srcOrd="0" destOrd="0" presId="urn:microsoft.com/office/officeart/2005/8/layout/vList2"/>
    <dgm:cxn modelId="{912A1937-8412-4BC9-8D13-8A45D98D76E5}" type="presOf" srcId="{664722B1-1629-46AD-A86D-D3D2DB3374E6}" destId="{FF3372AF-13C9-45C8-B36F-5FDCA70BCBF5}" srcOrd="0" destOrd="0" presId="urn:microsoft.com/office/officeart/2005/8/layout/vList2"/>
    <dgm:cxn modelId="{BFC31A2E-5308-4336-961C-8F406D35C1D1}" srcId="{A80E425E-E4C6-4483-8A47-7E093CC1F653}" destId="{6B6B974F-D392-4844-AC9A-3FFFA6E9D9AA}" srcOrd="2" destOrd="0" parTransId="{0028E62B-59B7-4100-993C-917AB181304E}" sibTransId="{291C48C7-2F96-4E19-89D6-C096B3265E53}"/>
    <dgm:cxn modelId="{54A6DF45-3606-4B42-94ED-198537BD77D1}" srcId="{A80E425E-E4C6-4483-8A47-7E093CC1F653}" destId="{D88ADC5F-6512-4C58-A0BF-446087E8CCF5}" srcOrd="0" destOrd="0" parTransId="{FCA4474A-5C8C-4E07-ACB0-96435DADC8BC}" sibTransId="{8793D0B0-D978-4657-AA65-0BE5AAD444B4}"/>
    <dgm:cxn modelId="{3E63C3D1-1E7D-423D-996C-7E73240ACDF7}" type="presParOf" srcId="{628B8DC7-6AA9-4A3A-84D0-BF4A68C4E3FB}" destId="{36DC76F0-1B53-43D9-9548-4E7309C59870}" srcOrd="0" destOrd="0" presId="urn:microsoft.com/office/officeart/2005/8/layout/vList2"/>
    <dgm:cxn modelId="{828777FB-8462-46D9-A4E6-09E2E595D16B}" type="presParOf" srcId="{628B8DC7-6AA9-4A3A-84D0-BF4A68C4E3FB}" destId="{7F08AAC3-5985-47E0-863B-EB92EF24C236}" srcOrd="1" destOrd="0" presId="urn:microsoft.com/office/officeart/2005/8/layout/vList2"/>
    <dgm:cxn modelId="{037F9A31-793C-4D4F-B0DD-599D893B95B9}" type="presParOf" srcId="{628B8DC7-6AA9-4A3A-84D0-BF4A68C4E3FB}" destId="{386833BD-25D6-4963-93FF-0D588947AA0A}" srcOrd="2" destOrd="0" presId="urn:microsoft.com/office/officeart/2005/8/layout/vList2"/>
    <dgm:cxn modelId="{2EA0D0E6-44B1-4118-B6BB-E24F63F7BBED}" type="presParOf" srcId="{628B8DC7-6AA9-4A3A-84D0-BF4A68C4E3FB}" destId="{75399FE9-BCE4-41A2-841C-3BC40446DFB6}" srcOrd="3" destOrd="0" presId="urn:microsoft.com/office/officeart/2005/8/layout/vList2"/>
    <dgm:cxn modelId="{4E090166-16FC-40D0-AE23-5B3505A4216E}" type="presParOf" srcId="{628B8DC7-6AA9-4A3A-84D0-BF4A68C4E3FB}" destId="{24C131A2-5AC6-4E77-855C-781FD4DE4F17}" srcOrd="4" destOrd="0" presId="urn:microsoft.com/office/officeart/2005/8/layout/vList2"/>
    <dgm:cxn modelId="{EF762B59-4623-4704-A8DF-683BE0EE8C21}" type="presParOf" srcId="{628B8DC7-6AA9-4A3A-84D0-BF4A68C4E3FB}" destId="{C682C3B1-AC00-4583-967B-5212C26DC30C}" srcOrd="5" destOrd="0" presId="urn:microsoft.com/office/officeart/2005/8/layout/vList2"/>
    <dgm:cxn modelId="{F4A9AC9C-09D5-45BB-976C-FB312785F042}" type="presParOf" srcId="{628B8DC7-6AA9-4A3A-84D0-BF4A68C4E3FB}" destId="{FF3372AF-13C9-45C8-B36F-5FDCA70BCBF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9C6F0-8EDA-45F5-93A0-CAE3FAE43410}"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1481539C-B36A-4F3B-A704-9E01A5EA5F29}">
      <dgm:prSet/>
      <dgm:spPr/>
      <dgm:t>
        <a:bodyPr/>
        <a:lstStyle/>
        <a:p>
          <a:r>
            <a:rPr lang="en-AU"/>
            <a:t>New media and Internet did not fit well into previous laws and policy frameworks </a:t>
          </a:r>
          <a:endParaRPr lang="en-US"/>
        </a:p>
      </dgm:t>
    </dgm:pt>
    <dgm:pt modelId="{A12FD43B-FE61-41E8-870D-36027FC2AACC}" type="parTrans" cxnId="{7121CF5A-4C1D-46AC-84A3-E7FA1F2AEE69}">
      <dgm:prSet/>
      <dgm:spPr/>
      <dgm:t>
        <a:bodyPr/>
        <a:lstStyle/>
        <a:p>
          <a:endParaRPr lang="en-US"/>
        </a:p>
      </dgm:t>
    </dgm:pt>
    <dgm:pt modelId="{036F5A49-6C87-42C1-BA52-7A587090460E}" type="sibTrans" cxnId="{7121CF5A-4C1D-46AC-84A3-E7FA1F2AEE69}">
      <dgm:prSet/>
      <dgm:spPr/>
      <dgm:t>
        <a:bodyPr/>
        <a:lstStyle/>
        <a:p>
          <a:endParaRPr lang="en-US"/>
        </a:p>
      </dgm:t>
    </dgm:pt>
    <dgm:pt modelId="{3A3E7791-7171-4C7B-A6B9-016129DE7BF9}">
      <dgm:prSet/>
      <dgm:spPr/>
      <dgm:t>
        <a:bodyPr/>
        <a:lstStyle/>
        <a:p>
          <a:r>
            <a:rPr lang="en-AU"/>
            <a:t>In many countries, there were different government agencies to regulate different kinds of media e.g. one for TV, one for radio, one for movies etc; there would also be a different agency to regulate telecommunications</a:t>
          </a:r>
          <a:endParaRPr lang="en-US"/>
        </a:p>
      </dgm:t>
    </dgm:pt>
    <dgm:pt modelId="{B58892A9-6320-4BF6-8FCB-68D7DDBF9E0D}" type="parTrans" cxnId="{4AFF5371-E098-46FD-BF9D-2C728BD9CD27}">
      <dgm:prSet/>
      <dgm:spPr/>
      <dgm:t>
        <a:bodyPr/>
        <a:lstStyle/>
        <a:p>
          <a:endParaRPr lang="en-US"/>
        </a:p>
      </dgm:t>
    </dgm:pt>
    <dgm:pt modelId="{AF056172-2B8D-484A-A71A-8DD4623B83BF}" type="sibTrans" cxnId="{4AFF5371-E098-46FD-BF9D-2C728BD9CD27}">
      <dgm:prSet/>
      <dgm:spPr/>
      <dgm:t>
        <a:bodyPr/>
        <a:lstStyle/>
        <a:p>
          <a:endParaRPr lang="en-US"/>
        </a:p>
      </dgm:t>
    </dgm:pt>
    <dgm:pt modelId="{9018BE0D-3AC0-44F6-BB24-BBA47512A5F7}">
      <dgm:prSet/>
      <dgm:spPr/>
      <dgm:t>
        <a:bodyPr/>
        <a:lstStyle/>
        <a:p>
          <a:r>
            <a:rPr lang="en-AU"/>
            <a:t>Which agency/agencies were responsible for regulating the Internet? What laws should they apply? What policy principles should they use?</a:t>
          </a:r>
          <a:endParaRPr lang="en-US"/>
        </a:p>
      </dgm:t>
    </dgm:pt>
    <dgm:pt modelId="{37ACC748-C58C-489B-A777-3E6C14C68C58}" type="parTrans" cxnId="{6681EE3A-32F7-46B9-B81A-2E75D595F223}">
      <dgm:prSet/>
      <dgm:spPr/>
      <dgm:t>
        <a:bodyPr/>
        <a:lstStyle/>
        <a:p>
          <a:endParaRPr lang="en-US"/>
        </a:p>
      </dgm:t>
    </dgm:pt>
    <dgm:pt modelId="{BDDADA4E-ACFE-49BD-A574-F66F7E571B4C}" type="sibTrans" cxnId="{6681EE3A-32F7-46B9-B81A-2E75D595F223}">
      <dgm:prSet/>
      <dgm:spPr/>
      <dgm:t>
        <a:bodyPr/>
        <a:lstStyle/>
        <a:p>
          <a:endParaRPr lang="en-US"/>
        </a:p>
      </dgm:t>
    </dgm:pt>
    <dgm:pt modelId="{165BC031-A946-41AB-AC34-DFC6344E4C92}">
      <dgm:prSet/>
      <dgm:spPr/>
      <dgm:t>
        <a:bodyPr/>
        <a:lstStyle/>
        <a:p>
          <a:r>
            <a:rPr lang="en-AU"/>
            <a:t>This was a big question for governments in the 1990s</a:t>
          </a:r>
          <a:endParaRPr lang="en-US"/>
        </a:p>
      </dgm:t>
    </dgm:pt>
    <dgm:pt modelId="{20C2B20A-4C60-429F-B6BF-3DFBD5584009}" type="parTrans" cxnId="{3F9A320D-58F3-4632-9963-60E36C0F052C}">
      <dgm:prSet/>
      <dgm:spPr/>
      <dgm:t>
        <a:bodyPr/>
        <a:lstStyle/>
        <a:p>
          <a:endParaRPr lang="en-US"/>
        </a:p>
      </dgm:t>
    </dgm:pt>
    <dgm:pt modelId="{A27EF140-4B5E-4D99-A722-0294E20753D7}" type="sibTrans" cxnId="{3F9A320D-58F3-4632-9963-60E36C0F052C}">
      <dgm:prSet/>
      <dgm:spPr/>
      <dgm:t>
        <a:bodyPr/>
        <a:lstStyle/>
        <a:p>
          <a:endParaRPr lang="en-US"/>
        </a:p>
      </dgm:t>
    </dgm:pt>
    <dgm:pt modelId="{0F829B22-F7E9-432F-ADEC-217B4E636E50}" type="pres">
      <dgm:prSet presAssocID="{6AD9C6F0-8EDA-45F5-93A0-CAE3FAE43410}" presName="Name0" presStyleCnt="0">
        <dgm:presLayoutVars>
          <dgm:dir/>
          <dgm:resizeHandles val="exact"/>
        </dgm:presLayoutVars>
      </dgm:prSet>
      <dgm:spPr/>
      <dgm:t>
        <a:bodyPr/>
        <a:lstStyle/>
        <a:p>
          <a:endParaRPr lang="en-US"/>
        </a:p>
      </dgm:t>
    </dgm:pt>
    <dgm:pt modelId="{250847AE-C517-46DF-875D-632C6800E299}" type="pres">
      <dgm:prSet presAssocID="{1481539C-B36A-4F3B-A704-9E01A5EA5F29}" presName="node" presStyleLbl="node1" presStyleIdx="0" presStyleCnt="4">
        <dgm:presLayoutVars>
          <dgm:bulletEnabled val="1"/>
        </dgm:presLayoutVars>
      </dgm:prSet>
      <dgm:spPr/>
      <dgm:t>
        <a:bodyPr/>
        <a:lstStyle/>
        <a:p>
          <a:endParaRPr lang="en-US"/>
        </a:p>
      </dgm:t>
    </dgm:pt>
    <dgm:pt modelId="{3D7CF920-0EA2-4E41-BD2B-820B6C6CC952}" type="pres">
      <dgm:prSet presAssocID="{036F5A49-6C87-42C1-BA52-7A587090460E}" presName="sibTrans" presStyleLbl="sibTrans1D1" presStyleIdx="0" presStyleCnt="3"/>
      <dgm:spPr/>
      <dgm:t>
        <a:bodyPr/>
        <a:lstStyle/>
        <a:p>
          <a:endParaRPr lang="en-US"/>
        </a:p>
      </dgm:t>
    </dgm:pt>
    <dgm:pt modelId="{C3395046-7D36-472F-A4EB-5E71593D66E5}" type="pres">
      <dgm:prSet presAssocID="{036F5A49-6C87-42C1-BA52-7A587090460E}" presName="connectorText" presStyleLbl="sibTrans1D1" presStyleIdx="0" presStyleCnt="3"/>
      <dgm:spPr/>
      <dgm:t>
        <a:bodyPr/>
        <a:lstStyle/>
        <a:p>
          <a:endParaRPr lang="en-US"/>
        </a:p>
      </dgm:t>
    </dgm:pt>
    <dgm:pt modelId="{2DE79D21-8DD5-4C37-BA80-0972DFF028AB}" type="pres">
      <dgm:prSet presAssocID="{3A3E7791-7171-4C7B-A6B9-016129DE7BF9}" presName="node" presStyleLbl="node1" presStyleIdx="1" presStyleCnt="4">
        <dgm:presLayoutVars>
          <dgm:bulletEnabled val="1"/>
        </dgm:presLayoutVars>
      </dgm:prSet>
      <dgm:spPr/>
      <dgm:t>
        <a:bodyPr/>
        <a:lstStyle/>
        <a:p>
          <a:endParaRPr lang="en-US"/>
        </a:p>
      </dgm:t>
    </dgm:pt>
    <dgm:pt modelId="{487FB918-D4BD-41EB-85E0-AACDF8FD07CE}" type="pres">
      <dgm:prSet presAssocID="{AF056172-2B8D-484A-A71A-8DD4623B83BF}" presName="sibTrans" presStyleLbl="sibTrans1D1" presStyleIdx="1" presStyleCnt="3"/>
      <dgm:spPr/>
      <dgm:t>
        <a:bodyPr/>
        <a:lstStyle/>
        <a:p>
          <a:endParaRPr lang="en-US"/>
        </a:p>
      </dgm:t>
    </dgm:pt>
    <dgm:pt modelId="{3265DE33-A5DD-436E-B327-37673DBE1FF7}" type="pres">
      <dgm:prSet presAssocID="{AF056172-2B8D-484A-A71A-8DD4623B83BF}" presName="connectorText" presStyleLbl="sibTrans1D1" presStyleIdx="1" presStyleCnt="3"/>
      <dgm:spPr/>
      <dgm:t>
        <a:bodyPr/>
        <a:lstStyle/>
        <a:p>
          <a:endParaRPr lang="en-US"/>
        </a:p>
      </dgm:t>
    </dgm:pt>
    <dgm:pt modelId="{4D93B871-7C29-4330-8858-77B288A3FD39}" type="pres">
      <dgm:prSet presAssocID="{9018BE0D-3AC0-44F6-BB24-BBA47512A5F7}" presName="node" presStyleLbl="node1" presStyleIdx="2" presStyleCnt="4">
        <dgm:presLayoutVars>
          <dgm:bulletEnabled val="1"/>
        </dgm:presLayoutVars>
      </dgm:prSet>
      <dgm:spPr/>
      <dgm:t>
        <a:bodyPr/>
        <a:lstStyle/>
        <a:p>
          <a:endParaRPr lang="en-US"/>
        </a:p>
      </dgm:t>
    </dgm:pt>
    <dgm:pt modelId="{D083E6F3-8BC8-4D0C-9341-980B51CCC018}" type="pres">
      <dgm:prSet presAssocID="{BDDADA4E-ACFE-49BD-A574-F66F7E571B4C}" presName="sibTrans" presStyleLbl="sibTrans1D1" presStyleIdx="2" presStyleCnt="3"/>
      <dgm:spPr/>
      <dgm:t>
        <a:bodyPr/>
        <a:lstStyle/>
        <a:p>
          <a:endParaRPr lang="en-US"/>
        </a:p>
      </dgm:t>
    </dgm:pt>
    <dgm:pt modelId="{6EC4CB47-70EC-4759-BDAD-28160B15CBF7}" type="pres">
      <dgm:prSet presAssocID="{BDDADA4E-ACFE-49BD-A574-F66F7E571B4C}" presName="connectorText" presStyleLbl="sibTrans1D1" presStyleIdx="2" presStyleCnt="3"/>
      <dgm:spPr/>
      <dgm:t>
        <a:bodyPr/>
        <a:lstStyle/>
        <a:p>
          <a:endParaRPr lang="en-US"/>
        </a:p>
      </dgm:t>
    </dgm:pt>
    <dgm:pt modelId="{4036F099-0EA4-40B0-AEE3-B91C5A12BD7F}" type="pres">
      <dgm:prSet presAssocID="{165BC031-A946-41AB-AC34-DFC6344E4C92}" presName="node" presStyleLbl="node1" presStyleIdx="3" presStyleCnt="4" custLinFactNeighborX="-294">
        <dgm:presLayoutVars>
          <dgm:bulletEnabled val="1"/>
        </dgm:presLayoutVars>
      </dgm:prSet>
      <dgm:spPr/>
      <dgm:t>
        <a:bodyPr/>
        <a:lstStyle/>
        <a:p>
          <a:endParaRPr lang="en-US"/>
        </a:p>
      </dgm:t>
    </dgm:pt>
  </dgm:ptLst>
  <dgm:cxnLst>
    <dgm:cxn modelId="{1F5C5565-BF80-4EE8-8321-5E2D1E103848}" type="presOf" srcId="{AF056172-2B8D-484A-A71A-8DD4623B83BF}" destId="{487FB918-D4BD-41EB-85E0-AACDF8FD07CE}" srcOrd="0" destOrd="0" presId="urn:microsoft.com/office/officeart/2016/7/layout/RepeatingBendingProcessNew"/>
    <dgm:cxn modelId="{8D061982-D3CB-48AF-B4A2-2F2C0B88DC2A}" type="presOf" srcId="{9018BE0D-3AC0-44F6-BB24-BBA47512A5F7}" destId="{4D93B871-7C29-4330-8858-77B288A3FD39}" srcOrd="0" destOrd="0" presId="urn:microsoft.com/office/officeart/2016/7/layout/RepeatingBendingProcessNew"/>
    <dgm:cxn modelId="{CC2C0C9E-9F27-4E55-AAA1-559295B3E3B3}" type="presOf" srcId="{BDDADA4E-ACFE-49BD-A574-F66F7E571B4C}" destId="{D083E6F3-8BC8-4D0C-9341-980B51CCC018}" srcOrd="0" destOrd="0" presId="urn:microsoft.com/office/officeart/2016/7/layout/RepeatingBendingProcessNew"/>
    <dgm:cxn modelId="{49987587-9EAF-4E4E-89BF-15BF0C09ADCE}" type="presOf" srcId="{036F5A49-6C87-42C1-BA52-7A587090460E}" destId="{3D7CF920-0EA2-4E41-BD2B-820B6C6CC952}" srcOrd="0" destOrd="0" presId="urn:microsoft.com/office/officeart/2016/7/layout/RepeatingBendingProcessNew"/>
    <dgm:cxn modelId="{6681EE3A-32F7-46B9-B81A-2E75D595F223}" srcId="{6AD9C6F0-8EDA-45F5-93A0-CAE3FAE43410}" destId="{9018BE0D-3AC0-44F6-BB24-BBA47512A5F7}" srcOrd="2" destOrd="0" parTransId="{37ACC748-C58C-489B-A777-3E6C14C68C58}" sibTransId="{BDDADA4E-ACFE-49BD-A574-F66F7E571B4C}"/>
    <dgm:cxn modelId="{D01A7889-6AFD-4BF2-B332-317B6EB817AF}" type="presOf" srcId="{BDDADA4E-ACFE-49BD-A574-F66F7E571B4C}" destId="{6EC4CB47-70EC-4759-BDAD-28160B15CBF7}" srcOrd="1" destOrd="0" presId="urn:microsoft.com/office/officeart/2016/7/layout/RepeatingBendingProcessNew"/>
    <dgm:cxn modelId="{4928EF64-F8C5-4AEA-9BCB-D69125CCEC67}" type="presOf" srcId="{3A3E7791-7171-4C7B-A6B9-016129DE7BF9}" destId="{2DE79D21-8DD5-4C37-BA80-0972DFF028AB}" srcOrd="0" destOrd="0" presId="urn:microsoft.com/office/officeart/2016/7/layout/RepeatingBendingProcessNew"/>
    <dgm:cxn modelId="{BA842518-9582-4BCE-AD73-81DC37E36ED7}" type="presOf" srcId="{165BC031-A946-41AB-AC34-DFC6344E4C92}" destId="{4036F099-0EA4-40B0-AEE3-B91C5A12BD7F}" srcOrd="0" destOrd="0" presId="urn:microsoft.com/office/officeart/2016/7/layout/RepeatingBendingProcessNew"/>
    <dgm:cxn modelId="{7121CF5A-4C1D-46AC-84A3-E7FA1F2AEE69}" srcId="{6AD9C6F0-8EDA-45F5-93A0-CAE3FAE43410}" destId="{1481539C-B36A-4F3B-A704-9E01A5EA5F29}" srcOrd="0" destOrd="0" parTransId="{A12FD43B-FE61-41E8-870D-36027FC2AACC}" sibTransId="{036F5A49-6C87-42C1-BA52-7A587090460E}"/>
    <dgm:cxn modelId="{3F9A320D-58F3-4632-9963-60E36C0F052C}" srcId="{6AD9C6F0-8EDA-45F5-93A0-CAE3FAE43410}" destId="{165BC031-A946-41AB-AC34-DFC6344E4C92}" srcOrd="3" destOrd="0" parTransId="{20C2B20A-4C60-429F-B6BF-3DFBD5584009}" sibTransId="{A27EF140-4B5E-4D99-A722-0294E20753D7}"/>
    <dgm:cxn modelId="{CE9BFA31-7BB2-4413-93CA-48C78E0C5EF8}" type="presOf" srcId="{6AD9C6F0-8EDA-45F5-93A0-CAE3FAE43410}" destId="{0F829B22-F7E9-432F-ADEC-217B4E636E50}" srcOrd="0" destOrd="0" presId="urn:microsoft.com/office/officeart/2016/7/layout/RepeatingBendingProcessNew"/>
    <dgm:cxn modelId="{AD65A4AE-A451-444B-B89A-FADDBBC3CDEE}" type="presOf" srcId="{036F5A49-6C87-42C1-BA52-7A587090460E}" destId="{C3395046-7D36-472F-A4EB-5E71593D66E5}" srcOrd="1" destOrd="0" presId="urn:microsoft.com/office/officeart/2016/7/layout/RepeatingBendingProcessNew"/>
    <dgm:cxn modelId="{4AFF5371-E098-46FD-BF9D-2C728BD9CD27}" srcId="{6AD9C6F0-8EDA-45F5-93A0-CAE3FAE43410}" destId="{3A3E7791-7171-4C7B-A6B9-016129DE7BF9}" srcOrd="1" destOrd="0" parTransId="{B58892A9-6320-4BF6-8FCB-68D7DDBF9E0D}" sibTransId="{AF056172-2B8D-484A-A71A-8DD4623B83BF}"/>
    <dgm:cxn modelId="{77B0EA69-46FC-4844-A1D3-566D5C656889}" type="presOf" srcId="{AF056172-2B8D-484A-A71A-8DD4623B83BF}" destId="{3265DE33-A5DD-436E-B327-37673DBE1FF7}" srcOrd="1" destOrd="0" presId="urn:microsoft.com/office/officeart/2016/7/layout/RepeatingBendingProcessNew"/>
    <dgm:cxn modelId="{E70CC47C-2416-4192-B028-EAC9C233F454}" type="presOf" srcId="{1481539C-B36A-4F3B-A704-9E01A5EA5F29}" destId="{250847AE-C517-46DF-875D-632C6800E299}" srcOrd="0" destOrd="0" presId="urn:microsoft.com/office/officeart/2016/7/layout/RepeatingBendingProcessNew"/>
    <dgm:cxn modelId="{EBB8AF15-BDDC-4722-94AD-D7E282BD5EF9}" type="presParOf" srcId="{0F829B22-F7E9-432F-ADEC-217B4E636E50}" destId="{250847AE-C517-46DF-875D-632C6800E299}" srcOrd="0" destOrd="0" presId="urn:microsoft.com/office/officeart/2016/7/layout/RepeatingBendingProcessNew"/>
    <dgm:cxn modelId="{0F6B527C-2780-478E-BC36-37F902CC2E80}" type="presParOf" srcId="{0F829B22-F7E9-432F-ADEC-217B4E636E50}" destId="{3D7CF920-0EA2-4E41-BD2B-820B6C6CC952}" srcOrd="1" destOrd="0" presId="urn:microsoft.com/office/officeart/2016/7/layout/RepeatingBendingProcessNew"/>
    <dgm:cxn modelId="{1012F1DD-BE63-4C58-AB0E-F5A4BE131F95}" type="presParOf" srcId="{3D7CF920-0EA2-4E41-BD2B-820B6C6CC952}" destId="{C3395046-7D36-472F-A4EB-5E71593D66E5}" srcOrd="0" destOrd="0" presId="urn:microsoft.com/office/officeart/2016/7/layout/RepeatingBendingProcessNew"/>
    <dgm:cxn modelId="{8C7C5701-FB99-4DAD-A0B3-27A61ADD49DE}" type="presParOf" srcId="{0F829B22-F7E9-432F-ADEC-217B4E636E50}" destId="{2DE79D21-8DD5-4C37-BA80-0972DFF028AB}" srcOrd="2" destOrd="0" presId="urn:microsoft.com/office/officeart/2016/7/layout/RepeatingBendingProcessNew"/>
    <dgm:cxn modelId="{B5AD2424-5391-48E5-B0D8-4B9F7D447BFD}" type="presParOf" srcId="{0F829B22-F7E9-432F-ADEC-217B4E636E50}" destId="{487FB918-D4BD-41EB-85E0-AACDF8FD07CE}" srcOrd="3" destOrd="0" presId="urn:microsoft.com/office/officeart/2016/7/layout/RepeatingBendingProcessNew"/>
    <dgm:cxn modelId="{3508E7F0-7088-49F6-9F5C-7D606958B9DA}" type="presParOf" srcId="{487FB918-D4BD-41EB-85E0-AACDF8FD07CE}" destId="{3265DE33-A5DD-436E-B327-37673DBE1FF7}" srcOrd="0" destOrd="0" presId="urn:microsoft.com/office/officeart/2016/7/layout/RepeatingBendingProcessNew"/>
    <dgm:cxn modelId="{A8ED48BF-C220-4B31-BFD5-FCBB4A1816E1}" type="presParOf" srcId="{0F829B22-F7E9-432F-ADEC-217B4E636E50}" destId="{4D93B871-7C29-4330-8858-77B288A3FD39}" srcOrd="4" destOrd="0" presId="urn:microsoft.com/office/officeart/2016/7/layout/RepeatingBendingProcessNew"/>
    <dgm:cxn modelId="{F78D5034-9159-414D-99B4-3CA3A5786024}" type="presParOf" srcId="{0F829B22-F7E9-432F-ADEC-217B4E636E50}" destId="{D083E6F3-8BC8-4D0C-9341-980B51CCC018}" srcOrd="5" destOrd="0" presId="urn:microsoft.com/office/officeart/2016/7/layout/RepeatingBendingProcessNew"/>
    <dgm:cxn modelId="{16452491-D339-4995-912D-C07B513BA2D7}" type="presParOf" srcId="{D083E6F3-8BC8-4D0C-9341-980B51CCC018}" destId="{6EC4CB47-70EC-4759-BDAD-28160B15CBF7}" srcOrd="0" destOrd="0" presId="urn:microsoft.com/office/officeart/2016/7/layout/RepeatingBendingProcessNew"/>
    <dgm:cxn modelId="{12C4762C-2C5C-4831-9F4F-822CE0FF45DE}" type="presParOf" srcId="{0F829B22-F7E9-432F-ADEC-217B4E636E50}" destId="{4036F099-0EA4-40B0-AEE3-B91C5A12BD7F}"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317D5-C964-4030-9D49-FA38505005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F5AF70-8D2A-4339-BC41-61B573A49F9A}">
      <dgm:prSet/>
      <dgm:spPr/>
      <dgm:t>
        <a:bodyPr/>
        <a:lstStyle/>
        <a:p>
          <a:pPr rtl="0"/>
          <a:r>
            <a:rPr lang="en-GB" u="none" dirty="0" smtClean="0"/>
            <a:t>Use to administer and enforce the law</a:t>
          </a:r>
          <a:endParaRPr lang="en-GB" u="none" dirty="0"/>
        </a:p>
      </dgm:t>
    </dgm:pt>
    <dgm:pt modelId="{145234F7-C314-4E42-96F6-637110A061B1}" type="parTrans" cxnId="{04716810-7E2C-4E1B-82AA-8CB4DF31CA01}">
      <dgm:prSet/>
      <dgm:spPr/>
      <dgm:t>
        <a:bodyPr/>
        <a:lstStyle/>
        <a:p>
          <a:endParaRPr lang="en-US"/>
        </a:p>
      </dgm:t>
    </dgm:pt>
    <dgm:pt modelId="{467E51F4-9EC7-473D-9501-29E50B251C30}" type="sibTrans" cxnId="{04716810-7E2C-4E1B-82AA-8CB4DF31CA01}">
      <dgm:prSet/>
      <dgm:spPr/>
      <dgm:t>
        <a:bodyPr/>
        <a:lstStyle/>
        <a:p>
          <a:endParaRPr lang="en-US"/>
        </a:p>
      </dgm:t>
    </dgm:pt>
    <dgm:pt modelId="{3E525F9B-EA2B-46E6-B5ED-0A877FC5B69B}">
      <dgm:prSet/>
      <dgm:spPr/>
      <dgm:t>
        <a:bodyPr/>
        <a:lstStyle/>
        <a:p>
          <a:pPr rtl="0"/>
          <a:r>
            <a:rPr lang="en-GB" u="none" dirty="0" smtClean="0"/>
            <a:t>Use in ways </a:t>
          </a:r>
          <a:r>
            <a:rPr lang="en-GB" dirty="0" smtClean="0"/>
            <a:t>which are concerning: data protection, discrimination, </a:t>
          </a:r>
          <a:r>
            <a:rPr lang="en-GB" dirty="0" err="1" smtClean="0"/>
            <a:t>etc</a:t>
          </a:r>
          <a:endParaRPr lang="en-GB" dirty="0"/>
        </a:p>
      </dgm:t>
    </dgm:pt>
    <dgm:pt modelId="{21C8A6E4-146C-4213-BFF1-2F5E387F2210}" type="parTrans" cxnId="{05C55CFF-7EEF-45B6-BF5C-D14411A14F01}">
      <dgm:prSet/>
      <dgm:spPr/>
      <dgm:t>
        <a:bodyPr/>
        <a:lstStyle/>
        <a:p>
          <a:endParaRPr lang="en-US"/>
        </a:p>
      </dgm:t>
    </dgm:pt>
    <dgm:pt modelId="{AF066380-BC37-4F22-B9DC-41BB3320A30F}" type="sibTrans" cxnId="{05C55CFF-7EEF-45B6-BF5C-D14411A14F01}">
      <dgm:prSet/>
      <dgm:spPr/>
      <dgm:t>
        <a:bodyPr/>
        <a:lstStyle/>
        <a:p>
          <a:endParaRPr lang="en-US"/>
        </a:p>
      </dgm:t>
    </dgm:pt>
    <dgm:pt modelId="{35A64570-705D-4800-887B-BC5084B13429}" type="pres">
      <dgm:prSet presAssocID="{C5A317D5-C964-4030-9D49-FA3850500580}" presName="Name0" presStyleCnt="0">
        <dgm:presLayoutVars>
          <dgm:dir/>
          <dgm:animLvl val="lvl"/>
          <dgm:resizeHandles val="exact"/>
        </dgm:presLayoutVars>
      </dgm:prSet>
      <dgm:spPr/>
      <dgm:t>
        <a:bodyPr/>
        <a:lstStyle/>
        <a:p>
          <a:endParaRPr lang="en-US"/>
        </a:p>
      </dgm:t>
    </dgm:pt>
    <dgm:pt modelId="{17AB9E45-E0EC-4B3B-96ED-1DB532012016}" type="pres">
      <dgm:prSet presAssocID="{92F5AF70-8D2A-4339-BC41-61B573A49F9A}" presName="linNode" presStyleCnt="0"/>
      <dgm:spPr/>
    </dgm:pt>
    <dgm:pt modelId="{389FC2B8-4054-43F9-A221-970DA2312844}" type="pres">
      <dgm:prSet presAssocID="{92F5AF70-8D2A-4339-BC41-61B573A49F9A}" presName="parentText" presStyleLbl="node1" presStyleIdx="0" presStyleCnt="2">
        <dgm:presLayoutVars>
          <dgm:chMax val="1"/>
          <dgm:bulletEnabled val="1"/>
        </dgm:presLayoutVars>
      </dgm:prSet>
      <dgm:spPr/>
      <dgm:t>
        <a:bodyPr/>
        <a:lstStyle/>
        <a:p>
          <a:endParaRPr lang="en-US"/>
        </a:p>
      </dgm:t>
    </dgm:pt>
    <dgm:pt modelId="{49B49D38-E5F8-4510-8142-89019270E308}" type="pres">
      <dgm:prSet presAssocID="{467E51F4-9EC7-473D-9501-29E50B251C30}" presName="sp" presStyleCnt="0"/>
      <dgm:spPr/>
    </dgm:pt>
    <dgm:pt modelId="{A2C483E8-1791-4382-AEDC-9603F7CB44DA}" type="pres">
      <dgm:prSet presAssocID="{3E525F9B-EA2B-46E6-B5ED-0A877FC5B69B}" presName="linNode" presStyleCnt="0"/>
      <dgm:spPr/>
    </dgm:pt>
    <dgm:pt modelId="{D9337325-6392-4EA4-BBAA-8E816605A1B4}" type="pres">
      <dgm:prSet presAssocID="{3E525F9B-EA2B-46E6-B5ED-0A877FC5B69B}" presName="parentText" presStyleLbl="node1" presStyleIdx="1" presStyleCnt="2">
        <dgm:presLayoutVars>
          <dgm:chMax val="1"/>
          <dgm:bulletEnabled val="1"/>
        </dgm:presLayoutVars>
      </dgm:prSet>
      <dgm:spPr/>
      <dgm:t>
        <a:bodyPr/>
        <a:lstStyle/>
        <a:p>
          <a:endParaRPr lang="en-US"/>
        </a:p>
      </dgm:t>
    </dgm:pt>
  </dgm:ptLst>
  <dgm:cxnLst>
    <dgm:cxn modelId="{05C55CFF-7EEF-45B6-BF5C-D14411A14F01}" srcId="{C5A317D5-C964-4030-9D49-FA3850500580}" destId="{3E525F9B-EA2B-46E6-B5ED-0A877FC5B69B}" srcOrd="1" destOrd="0" parTransId="{21C8A6E4-146C-4213-BFF1-2F5E387F2210}" sibTransId="{AF066380-BC37-4F22-B9DC-41BB3320A30F}"/>
    <dgm:cxn modelId="{5E08A873-B960-4651-B293-76E1BD1560F3}" type="presOf" srcId="{3E525F9B-EA2B-46E6-B5ED-0A877FC5B69B}" destId="{D9337325-6392-4EA4-BBAA-8E816605A1B4}" srcOrd="0" destOrd="0" presId="urn:microsoft.com/office/officeart/2005/8/layout/vList5"/>
    <dgm:cxn modelId="{04716810-7E2C-4E1B-82AA-8CB4DF31CA01}" srcId="{C5A317D5-C964-4030-9D49-FA3850500580}" destId="{92F5AF70-8D2A-4339-BC41-61B573A49F9A}" srcOrd="0" destOrd="0" parTransId="{145234F7-C314-4E42-96F6-637110A061B1}" sibTransId="{467E51F4-9EC7-473D-9501-29E50B251C30}"/>
    <dgm:cxn modelId="{E71BC295-A887-4474-868A-58D485F99255}" type="presOf" srcId="{C5A317D5-C964-4030-9D49-FA3850500580}" destId="{35A64570-705D-4800-887B-BC5084B13429}" srcOrd="0" destOrd="0" presId="urn:microsoft.com/office/officeart/2005/8/layout/vList5"/>
    <dgm:cxn modelId="{EC9460A8-F38E-40C5-8890-1D0D41892629}" type="presOf" srcId="{92F5AF70-8D2A-4339-BC41-61B573A49F9A}" destId="{389FC2B8-4054-43F9-A221-970DA2312844}" srcOrd="0" destOrd="0" presId="urn:microsoft.com/office/officeart/2005/8/layout/vList5"/>
    <dgm:cxn modelId="{E8808382-B512-486B-9901-E06865B03837}" type="presParOf" srcId="{35A64570-705D-4800-887B-BC5084B13429}" destId="{17AB9E45-E0EC-4B3B-96ED-1DB532012016}" srcOrd="0" destOrd="0" presId="urn:microsoft.com/office/officeart/2005/8/layout/vList5"/>
    <dgm:cxn modelId="{2337AA8C-64DA-4D04-A5E9-37C3999497EC}" type="presParOf" srcId="{17AB9E45-E0EC-4B3B-96ED-1DB532012016}" destId="{389FC2B8-4054-43F9-A221-970DA2312844}" srcOrd="0" destOrd="0" presId="urn:microsoft.com/office/officeart/2005/8/layout/vList5"/>
    <dgm:cxn modelId="{D12EE03A-9393-4648-90A1-E63F66F63401}" type="presParOf" srcId="{35A64570-705D-4800-887B-BC5084B13429}" destId="{49B49D38-E5F8-4510-8142-89019270E308}" srcOrd="1" destOrd="0" presId="urn:microsoft.com/office/officeart/2005/8/layout/vList5"/>
    <dgm:cxn modelId="{DFE10C9E-A964-4AD1-8F11-178A3B707844}" type="presParOf" srcId="{35A64570-705D-4800-887B-BC5084B13429}" destId="{A2C483E8-1791-4382-AEDC-9603F7CB44DA}" srcOrd="2" destOrd="0" presId="urn:microsoft.com/office/officeart/2005/8/layout/vList5"/>
    <dgm:cxn modelId="{B4FF5C2A-4E50-48B3-BEF5-424CCDCF7B62}" type="presParOf" srcId="{A2C483E8-1791-4382-AEDC-9603F7CB44DA}" destId="{D9337325-6392-4EA4-BBAA-8E816605A1B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829B8-FA28-49ED-BAB9-A414CFDEFF6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C315E7D-DE0E-4B70-9A55-9D3865B4569F}">
      <dgm:prSet/>
      <dgm:spPr/>
      <dgm:t>
        <a:bodyPr/>
        <a:lstStyle/>
        <a:p>
          <a:r>
            <a:rPr lang="en-US" dirty="0"/>
            <a:t>The ethical turn has been criticized by commentators as </a:t>
          </a:r>
          <a:r>
            <a:rPr lang="en-US" dirty="0">
              <a:hlinkClick xmlns:r="http://schemas.openxmlformats.org/officeDocument/2006/relationships" r:id="rId1"/>
            </a:rPr>
            <a:t>Wagner (2018) puts it, ‘ethics washing’</a:t>
          </a:r>
          <a:r>
            <a:rPr lang="en-US" dirty="0"/>
            <a:t>, for tech companies &amp; governments</a:t>
          </a:r>
        </a:p>
      </dgm:t>
    </dgm:pt>
    <dgm:pt modelId="{8EEA394A-4EEA-40E6-9501-259D36FD4E10}" type="parTrans" cxnId="{D0C9D5AD-F941-4992-AC76-ACC41B36A189}">
      <dgm:prSet/>
      <dgm:spPr/>
      <dgm:t>
        <a:bodyPr/>
        <a:lstStyle/>
        <a:p>
          <a:endParaRPr lang="en-US"/>
        </a:p>
      </dgm:t>
    </dgm:pt>
    <dgm:pt modelId="{DC773CAE-FD79-44AA-804F-32BD4FD8F646}" type="sibTrans" cxnId="{D0C9D5AD-F941-4992-AC76-ACC41B36A189}">
      <dgm:prSet/>
      <dgm:spPr/>
      <dgm:t>
        <a:bodyPr/>
        <a:lstStyle/>
        <a:p>
          <a:endParaRPr lang="en-US"/>
        </a:p>
      </dgm:t>
    </dgm:pt>
    <dgm:pt modelId="{38B489FD-EB6D-4F6E-8A27-A95358DDA246}">
      <dgm:prSet/>
      <dgm:spPr/>
      <dgm:t>
        <a:bodyPr/>
        <a:lstStyle/>
        <a:p>
          <a:r>
            <a:rPr lang="en-US" dirty="0"/>
            <a:t>Allows tech to sidestep ‘hard’ law including human rights - The political economy of tech entails that human rights (and various other legal requirements) are an afterthought?</a:t>
          </a:r>
        </a:p>
      </dgm:t>
    </dgm:pt>
    <dgm:pt modelId="{B407E28D-42F1-403E-A0EF-B456612685BE}" type="parTrans" cxnId="{F93706B9-C64B-4BEB-BE4E-C75A43997021}">
      <dgm:prSet/>
      <dgm:spPr/>
      <dgm:t>
        <a:bodyPr/>
        <a:lstStyle/>
        <a:p>
          <a:endParaRPr lang="en-US"/>
        </a:p>
      </dgm:t>
    </dgm:pt>
    <dgm:pt modelId="{8F058EFF-3D49-46ED-854F-DBCD369FEB89}" type="sibTrans" cxnId="{F93706B9-C64B-4BEB-BE4E-C75A43997021}">
      <dgm:prSet/>
      <dgm:spPr/>
      <dgm:t>
        <a:bodyPr/>
        <a:lstStyle/>
        <a:p>
          <a:endParaRPr lang="en-US"/>
        </a:p>
      </dgm:t>
    </dgm:pt>
    <dgm:pt modelId="{C5CF2C38-A449-4E36-9E7D-B16B22CBF35F}">
      <dgm:prSet/>
      <dgm:spPr/>
      <dgm:t>
        <a:bodyPr/>
        <a:lstStyle/>
        <a:p>
          <a:r>
            <a:rPr lang="en-US" dirty="0"/>
            <a:t>See the variety of actors engaged in, and funding ethical AI applications including those which routinely infringe digital human rights!</a:t>
          </a:r>
        </a:p>
      </dgm:t>
    </dgm:pt>
    <dgm:pt modelId="{5D2AEB54-419D-4390-946A-A6A41D882904}" type="parTrans" cxnId="{CFB4BA9F-4037-4411-972B-2F153920D34D}">
      <dgm:prSet/>
      <dgm:spPr/>
      <dgm:t>
        <a:bodyPr/>
        <a:lstStyle/>
        <a:p>
          <a:endParaRPr lang="en-AU"/>
        </a:p>
      </dgm:t>
    </dgm:pt>
    <dgm:pt modelId="{FC2ED0D2-C10D-44BF-891D-B3A8E8FC32F9}" type="sibTrans" cxnId="{CFB4BA9F-4037-4411-972B-2F153920D34D}">
      <dgm:prSet/>
      <dgm:spPr/>
      <dgm:t>
        <a:bodyPr/>
        <a:lstStyle/>
        <a:p>
          <a:endParaRPr lang="en-AU"/>
        </a:p>
      </dgm:t>
    </dgm:pt>
    <dgm:pt modelId="{EC67A8F2-DF37-42C5-B3DF-C0A7CC788F96}" type="pres">
      <dgm:prSet presAssocID="{E7B829B8-FA28-49ED-BAB9-A414CFDEFF65}" presName="Name0" presStyleCnt="0">
        <dgm:presLayoutVars>
          <dgm:dir/>
          <dgm:animLvl val="lvl"/>
          <dgm:resizeHandles val="exact"/>
        </dgm:presLayoutVars>
      </dgm:prSet>
      <dgm:spPr/>
      <dgm:t>
        <a:bodyPr/>
        <a:lstStyle/>
        <a:p>
          <a:endParaRPr lang="en-US"/>
        </a:p>
      </dgm:t>
    </dgm:pt>
    <dgm:pt modelId="{B776B494-0CC4-4C33-ADFD-6F1DFDA5E74A}" type="pres">
      <dgm:prSet presAssocID="{C5CF2C38-A449-4E36-9E7D-B16B22CBF35F}" presName="boxAndChildren" presStyleCnt="0"/>
      <dgm:spPr/>
    </dgm:pt>
    <dgm:pt modelId="{5777B0AF-86A5-43B3-83AC-92518EE0852A}" type="pres">
      <dgm:prSet presAssocID="{C5CF2C38-A449-4E36-9E7D-B16B22CBF35F}" presName="parentTextBox" presStyleLbl="node1" presStyleIdx="0" presStyleCnt="3" custLinFactNeighborX="390"/>
      <dgm:spPr/>
      <dgm:t>
        <a:bodyPr/>
        <a:lstStyle/>
        <a:p>
          <a:endParaRPr lang="en-US"/>
        </a:p>
      </dgm:t>
    </dgm:pt>
    <dgm:pt modelId="{1F6F592A-6281-442D-8E90-E59952142C87}" type="pres">
      <dgm:prSet presAssocID="{8F058EFF-3D49-46ED-854F-DBCD369FEB89}" presName="sp" presStyleCnt="0"/>
      <dgm:spPr/>
    </dgm:pt>
    <dgm:pt modelId="{FEE0D41F-C4C6-4E43-A6FE-A82362C641B7}" type="pres">
      <dgm:prSet presAssocID="{38B489FD-EB6D-4F6E-8A27-A95358DDA246}" presName="arrowAndChildren" presStyleCnt="0"/>
      <dgm:spPr/>
    </dgm:pt>
    <dgm:pt modelId="{18A78684-8929-4C66-9BC7-6EFA49BF0950}" type="pres">
      <dgm:prSet presAssocID="{38B489FD-EB6D-4F6E-8A27-A95358DDA246}" presName="parentTextArrow" presStyleLbl="node1" presStyleIdx="1" presStyleCnt="3"/>
      <dgm:spPr/>
      <dgm:t>
        <a:bodyPr/>
        <a:lstStyle/>
        <a:p>
          <a:endParaRPr lang="en-US"/>
        </a:p>
      </dgm:t>
    </dgm:pt>
    <dgm:pt modelId="{B70C8254-C223-4C28-A304-661C6528761B}" type="pres">
      <dgm:prSet presAssocID="{DC773CAE-FD79-44AA-804F-32BD4FD8F646}" presName="sp" presStyleCnt="0"/>
      <dgm:spPr/>
    </dgm:pt>
    <dgm:pt modelId="{3DB54286-F209-41F1-BF3B-F8E93D4C5654}" type="pres">
      <dgm:prSet presAssocID="{CC315E7D-DE0E-4B70-9A55-9D3865B4569F}" presName="arrowAndChildren" presStyleCnt="0"/>
      <dgm:spPr/>
    </dgm:pt>
    <dgm:pt modelId="{BC0A99DC-2507-4550-B081-2BF03CCB55FF}" type="pres">
      <dgm:prSet presAssocID="{CC315E7D-DE0E-4B70-9A55-9D3865B4569F}" presName="parentTextArrow" presStyleLbl="node1" presStyleIdx="2" presStyleCnt="3"/>
      <dgm:spPr/>
      <dgm:t>
        <a:bodyPr/>
        <a:lstStyle/>
        <a:p>
          <a:endParaRPr lang="en-US"/>
        </a:p>
      </dgm:t>
    </dgm:pt>
  </dgm:ptLst>
  <dgm:cxnLst>
    <dgm:cxn modelId="{5E728AC7-47E2-4A9D-91D0-3740CA403A14}" type="presOf" srcId="{38B489FD-EB6D-4F6E-8A27-A95358DDA246}" destId="{18A78684-8929-4C66-9BC7-6EFA49BF0950}" srcOrd="0" destOrd="0" presId="urn:microsoft.com/office/officeart/2005/8/layout/process4"/>
    <dgm:cxn modelId="{CFB4BA9F-4037-4411-972B-2F153920D34D}" srcId="{E7B829B8-FA28-49ED-BAB9-A414CFDEFF65}" destId="{C5CF2C38-A449-4E36-9E7D-B16B22CBF35F}" srcOrd="2" destOrd="0" parTransId="{5D2AEB54-419D-4390-946A-A6A41D882904}" sibTransId="{FC2ED0D2-C10D-44BF-891D-B3A8E8FC32F9}"/>
    <dgm:cxn modelId="{44236D5B-B48C-4C14-8234-DB82C9EE0FE9}" type="presOf" srcId="{CC315E7D-DE0E-4B70-9A55-9D3865B4569F}" destId="{BC0A99DC-2507-4550-B081-2BF03CCB55FF}" srcOrd="0" destOrd="0" presId="urn:microsoft.com/office/officeart/2005/8/layout/process4"/>
    <dgm:cxn modelId="{636BB3FE-82B7-4C36-A9AB-2E4DA3AABE5C}" type="presOf" srcId="{E7B829B8-FA28-49ED-BAB9-A414CFDEFF65}" destId="{EC67A8F2-DF37-42C5-B3DF-C0A7CC788F96}" srcOrd="0" destOrd="0" presId="urn:microsoft.com/office/officeart/2005/8/layout/process4"/>
    <dgm:cxn modelId="{F93706B9-C64B-4BEB-BE4E-C75A43997021}" srcId="{E7B829B8-FA28-49ED-BAB9-A414CFDEFF65}" destId="{38B489FD-EB6D-4F6E-8A27-A95358DDA246}" srcOrd="1" destOrd="0" parTransId="{B407E28D-42F1-403E-A0EF-B456612685BE}" sibTransId="{8F058EFF-3D49-46ED-854F-DBCD369FEB89}"/>
    <dgm:cxn modelId="{FA186208-6156-42DB-8A93-4308BFD5F7B5}" type="presOf" srcId="{C5CF2C38-A449-4E36-9E7D-B16B22CBF35F}" destId="{5777B0AF-86A5-43B3-83AC-92518EE0852A}" srcOrd="0" destOrd="0" presId="urn:microsoft.com/office/officeart/2005/8/layout/process4"/>
    <dgm:cxn modelId="{D0C9D5AD-F941-4992-AC76-ACC41B36A189}" srcId="{E7B829B8-FA28-49ED-BAB9-A414CFDEFF65}" destId="{CC315E7D-DE0E-4B70-9A55-9D3865B4569F}" srcOrd="0" destOrd="0" parTransId="{8EEA394A-4EEA-40E6-9501-259D36FD4E10}" sibTransId="{DC773CAE-FD79-44AA-804F-32BD4FD8F646}"/>
    <dgm:cxn modelId="{5C3FAE51-2987-4EB7-BFE7-60051058DC08}" type="presParOf" srcId="{EC67A8F2-DF37-42C5-B3DF-C0A7CC788F96}" destId="{B776B494-0CC4-4C33-ADFD-6F1DFDA5E74A}" srcOrd="0" destOrd="0" presId="urn:microsoft.com/office/officeart/2005/8/layout/process4"/>
    <dgm:cxn modelId="{90082E18-6BB5-4D3E-98D8-F75D041F5F90}" type="presParOf" srcId="{B776B494-0CC4-4C33-ADFD-6F1DFDA5E74A}" destId="{5777B0AF-86A5-43B3-83AC-92518EE0852A}" srcOrd="0" destOrd="0" presId="urn:microsoft.com/office/officeart/2005/8/layout/process4"/>
    <dgm:cxn modelId="{DED7C994-8657-4B02-BBDE-B68239A4B034}" type="presParOf" srcId="{EC67A8F2-DF37-42C5-B3DF-C0A7CC788F96}" destId="{1F6F592A-6281-442D-8E90-E59952142C87}" srcOrd="1" destOrd="0" presId="urn:microsoft.com/office/officeart/2005/8/layout/process4"/>
    <dgm:cxn modelId="{B6E3EDD1-093F-4DA8-8E88-53039FEBEE2E}" type="presParOf" srcId="{EC67A8F2-DF37-42C5-B3DF-C0A7CC788F96}" destId="{FEE0D41F-C4C6-4E43-A6FE-A82362C641B7}" srcOrd="2" destOrd="0" presId="urn:microsoft.com/office/officeart/2005/8/layout/process4"/>
    <dgm:cxn modelId="{7051A810-C489-40CA-BC36-F0B83553CD04}" type="presParOf" srcId="{FEE0D41F-C4C6-4E43-A6FE-A82362C641B7}" destId="{18A78684-8929-4C66-9BC7-6EFA49BF0950}" srcOrd="0" destOrd="0" presId="urn:microsoft.com/office/officeart/2005/8/layout/process4"/>
    <dgm:cxn modelId="{652A344E-5EDF-4103-879B-E412306F343A}" type="presParOf" srcId="{EC67A8F2-DF37-42C5-B3DF-C0A7CC788F96}" destId="{B70C8254-C223-4C28-A304-661C6528761B}" srcOrd="3" destOrd="0" presId="urn:microsoft.com/office/officeart/2005/8/layout/process4"/>
    <dgm:cxn modelId="{90034D62-5AD0-4267-9FEE-B3A559872BA4}" type="presParOf" srcId="{EC67A8F2-DF37-42C5-B3DF-C0A7CC788F96}" destId="{3DB54286-F209-41F1-BF3B-F8E93D4C5654}" srcOrd="4" destOrd="0" presId="urn:microsoft.com/office/officeart/2005/8/layout/process4"/>
    <dgm:cxn modelId="{85631E8B-B03A-4F88-AE24-D1D3A552BDA8}" type="presParOf" srcId="{3DB54286-F209-41F1-BF3B-F8E93D4C5654}" destId="{BC0A99DC-2507-4550-B081-2BF03CCB55F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521DE5-DDFE-405D-8FD8-F574C688C82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9D18E4E-B96D-4308-A443-FF6AB94F581C}">
      <dgm:prSet/>
      <dgm:spPr/>
      <dgm:t>
        <a:bodyPr/>
        <a:lstStyle/>
        <a:p>
          <a:r>
            <a:rPr lang="en-GB" dirty="0" err="1"/>
            <a:t>Tencent’s</a:t>
          </a:r>
          <a:r>
            <a:rPr lang="en-GB" dirty="0"/>
            <a:t> Chief Exploration Officer David </a:t>
          </a:r>
          <a:r>
            <a:rPr lang="en-GB" dirty="0" err="1"/>
            <a:t>Wallerstein</a:t>
          </a:r>
          <a:r>
            <a:rPr lang="en-GB" dirty="0"/>
            <a:t> has encouraged the EU and EU companies to focus on ethical applications of AI &amp; leave riskier approaches to US &amp; China</a:t>
          </a:r>
          <a:endParaRPr lang="en-US" dirty="0"/>
        </a:p>
      </dgm:t>
    </dgm:pt>
    <dgm:pt modelId="{8B0FD74A-08C7-4812-B17A-1E5C17D27F94}" type="parTrans" cxnId="{8E4CEDE3-DA5F-4EE1-8C6E-8A479DBE65D2}">
      <dgm:prSet/>
      <dgm:spPr/>
      <dgm:t>
        <a:bodyPr/>
        <a:lstStyle/>
        <a:p>
          <a:endParaRPr lang="en-US"/>
        </a:p>
      </dgm:t>
    </dgm:pt>
    <dgm:pt modelId="{3AA7E326-A5F8-41CD-8E12-93F2F11FA7AA}" type="sibTrans" cxnId="{8E4CEDE3-DA5F-4EE1-8C6E-8A479DBE65D2}">
      <dgm:prSet/>
      <dgm:spPr/>
      <dgm:t>
        <a:bodyPr/>
        <a:lstStyle/>
        <a:p>
          <a:endParaRPr lang="en-US"/>
        </a:p>
      </dgm:t>
    </dgm:pt>
    <dgm:pt modelId="{D108E572-67DA-406A-BF8B-E420A65A6E25}">
      <dgm:prSet/>
      <dgm:spPr/>
      <dgm:t>
        <a:bodyPr/>
        <a:lstStyle/>
        <a:p>
          <a:r>
            <a:rPr lang="en-GB" dirty="0"/>
            <a:t>EU emerging as the regulatory power; US and China emerging as the tech and industrial powers on AI?</a:t>
          </a:r>
          <a:endParaRPr lang="en-US" dirty="0"/>
        </a:p>
      </dgm:t>
    </dgm:pt>
    <dgm:pt modelId="{2E6F1DFB-DD87-4B9D-93ED-77321F145CDA}" type="parTrans" cxnId="{0146FAD5-A5E0-4241-94F5-F95DBA30791F}">
      <dgm:prSet/>
      <dgm:spPr/>
      <dgm:t>
        <a:bodyPr/>
        <a:lstStyle/>
        <a:p>
          <a:endParaRPr lang="en-US"/>
        </a:p>
      </dgm:t>
    </dgm:pt>
    <dgm:pt modelId="{539C6DD8-A807-415E-8BF4-717FCA65DD44}" type="sibTrans" cxnId="{0146FAD5-A5E0-4241-94F5-F95DBA30791F}">
      <dgm:prSet/>
      <dgm:spPr/>
      <dgm:t>
        <a:bodyPr/>
        <a:lstStyle/>
        <a:p>
          <a:endParaRPr lang="en-US"/>
        </a:p>
      </dgm:t>
    </dgm:pt>
    <dgm:pt modelId="{1704FCF7-6399-455A-BADF-56EFB048CC1F}">
      <dgm:prSet/>
      <dgm:spPr/>
      <dgm:t>
        <a:bodyPr/>
        <a:lstStyle/>
        <a:p>
          <a:r>
            <a:rPr lang="en-GB"/>
            <a:t>Most likelihood of AI ethics turning into law in EU compared to other geopolitical heavyweights?</a:t>
          </a:r>
          <a:endParaRPr lang="en-US"/>
        </a:p>
      </dgm:t>
    </dgm:pt>
    <dgm:pt modelId="{A64D43CC-B436-474C-B43F-B011FA4D558D}" type="parTrans" cxnId="{6E97C654-9A5B-4CF0-8B54-B4BEBE7DD5E7}">
      <dgm:prSet/>
      <dgm:spPr/>
      <dgm:t>
        <a:bodyPr/>
        <a:lstStyle/>
        <a:p>
          <a:endParaRPr lang="en-US"/>
        </a:p>
      </dgm:t>
    </dgm:pt>
    <dgm:pt modelId="{1778FB6E-8D3C-4C26-B8D7-84839E6DCFC5}" type="sibTrans" cxnId="{6E97C654-9A5B-4CF0-8B54-B4BEBE7DD5E7}">
      <dgm:prSet/>
      <dgm:spPr/>
      <dgm:t>
        <a:bodyPr/>
        <a:lstStyle/>
        <a:p>
          <a:endParaRPr lang="en-US"/>
        </a:p>
      </dgm:t>
    </dgm:pt>
    <dgm:pt modelId="{C6C59793-5200-4ACF-A0CF-16CDF1C13F18}" type="pres">
      <dgm:prSet presAssocID="{5E521DE5-DDFE-405D-8FD8-F574C688C82D}" presName="root" presStyleCnt="0">
        <dgm:presLayoutVars>
          <dgm:dir/>
          <dgm:resizeHandles val="exact"/>
        </dgm:presLayoutVars>
      </dgm:prSet>
      <dgm:spPr/>
      <dgm:t>
        <a:bodyPr/>
        <a:lstStyle/>
        <a:p>
          <a:endParaRPr lang="en-US"/>
        </a:p>
      </dgm:t>
    </dgm:pt>
    <dgm:pt modelId="{C8D80875-2F89-4F64-A39F-912970488586}" type="pres">
      <dgm:prSet presAssocID="{49D18E4E-B96D-4308-A443-FF6AB94F581C}" presName="compNode" presStyleCnt="0"/>
      <dgm:spPr/>
    </dgm:pt>
    <dgm:pt modelId="{F7EEAA29-68D7-43AC-B022-FAC35F3B5741}" type="pres">
      <dgm:prSet presAssocID="{49D18E4E-B96D-4308-A443-FF6AB94F581C}" presName="bgRect" presStyleLbl="bgShp" presStyleIdx="0" presStyleCnt="3" custLinFactNeighborX="1013" custLinFactNeighborY="3207"/>
      <dgm:spPr/>
    </dgm:pt>
    <dgm:pt modelId="{E3CC599F-4D89-412D-B863-8F3C33F4F6B6}" type="pres">
      <dgm:prSet presAssocID="{49D18E4E-B96D-4308-A443-FF6AB94F58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C8A6CAA-1972-4021-8C0B-FD7D54132F1D}" type="pres">
      <dgm:prSet presAssocID="{49D18E4E-B96D-4308-A443-FF6AB94F581C}" presName="spaceRect" presStyleCnt="0"/>
      <dgm:spPr/>
    </dgm:pt>
    <dgm:pt modelId="{12AC8A3F-6FA5-4B41-93E6-74D27F989495}" type="pres">
      <dgm:prSet presAssocID="{49D18E4E-B96D-4308-A443-FF6AB94F581C}" presName="parTx" presStyleLbl="revTx" presStyleIdx="0" presStyleCnt="3">
        <dgm:presLayoutVars>
          <dgm:chMax val="0"/>
          <dgm:chPref val="0"/>
        </dgm:presLayoutVars>
      </dgm:prSet>
      <dgm:spPr/>
      <dgm:t>
        <a:bodyPr/>
        <a:lstStyle/>
        <a:p>
          <a:endParaRPr lang="en-US"/>
        </a:p>
      </dgm:t>
    </dgm:pt>
    <dgm:pt modelId="{B91C5EAF-D026-4E14-942D-248F36C28910}" type="pres">
      <dgm:prSet presAssocID="{3AA7E326-A5F8-41CD-8E12-93F2F11FA7AA}" presName="sibTrans" presStyleCnt="0"/>
      <dgm:spPr/>
    </dgm:pt>
    <dgm:pt modelId="{F652C3FB-E125-456A-8DE0-67E70D95C19F}" type="pres">
      <dgm:prSet presAssocID="{D108E572-67DA-406A-BF8B-E420A65A6E25}" presName="compNode" presStyleCnt="0"/>
      <dgm:spPr/>
    </dgm:pt>
    <dgm:pt modelId="{DC0F5E94-BF3F-4033-B4ED-AB9B07118A50}" type="pres">
      <dgm:prSet presAssocID="{D108E572-67DA-406A-BF8B-E420A65A6E25}" presName="bgRect" presStyleLbl="bgShp" presStyleIdx="1" presStyleCnt="3"/>
      <dgm:spPr/>
    </dgm:pt>
    <dgm:pt modelId="{A68DD13C-D14C-44D2-B619-52C4409BC544}" type="pres">
      <dgm:prSet presAssocID="{D108E572-67DA-406A-BF8B-E420A65A6E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B7781675-CD5E-4AB4-A021-656A35DBF370}" type="pres">
      <dgm:prSet presAssocID="{D108E572-67DA-406A-BF8B-E420A65A6E25}" presName="spaceRect" presStyleCnt="0"/>
      <dgm:spPr/>
    </dgm:pt>
    <dgm:pt modelId="{70A6F9F0-B705-400B-9AB4-8BA89A531BE1}" type="pres">
      <dgm:prSet presAssocID="{D108E572-67DA-406A-BF8B-E420A65A6E25}" presName="parTx" presStyleLbl="revTx" presStyleIdx="1" presStyleCnt="3">
        <dgm:presLayoutVars>
          <dgm:chMax val="0"/>
          <dgm:chPref val="0"/>
        </dgm:presLayoutVars>
      </dgm:prSet>
      <dgm:spPr/>
      <dgm:t>
        <a:bodyPr/>
        <a:lstStyle/>
        <a:p>
          <a:endParaRPr lang="en-US"/>
        </a:p>
      </dgm:t>
    </dgm:pt>
    <dgm:pt modelId="{66A85992-E12B-419A-BE74-E4A2593E16C8}" type="pres">
      <dgm:prSet presAssocID="{539C6DD8-A807-415E-8BF4-717FCA65DD44}" presName="sibTrans" presStyleCnt="0"/>
      <dgm:spPr/>
    </dgm:pt>
    <dgm:pt modelId="{BC344B2E-F1D8-4D1D-BFD8-8350C39273A8}" type="pres">
      <dgm:prSet presAssocID="{1704FCF7-6399-455A-BADF-56EFB048CC1F}" presName="compNode" presStyleCnt="0"/>
      <dgm:spPr/>
    </dgm:pt>
    <dgm:pt modelId="{9252E1E2-CC66-494F-B781-4EEFE43A5FB3}" type="pres">
      <dgm:prSet presAssocID="{1704FCF7-6399-455A-BADF-56EFB048CC1F}" presName="bgRect" presStyleLbl="bgShp" presStyleIdx="2" presStyleCnt="3"/>
      <dgm:spPr/>
    </dgm:pt>
    <dgm:pt modelId="{519C0223-C960-4EEC-9A17-21AD4BFA0A8C}" type="pres">
      <dgm:prSet presAssocID="{1704FCF7-6399-455A-BADF-56EFB048CC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5EBDD6EA-62C0-4CFC-9BB0-5E3D7DD5379A}" type="pres">
      <dgm:prSet presAssocID="{1704FCF7-6399-455A-BADF-56EFB048CC1F}" presName="spaceRect" presStyleCnt="0"/>
      <dgm:spPr/>
    </dgm:pt>
    <dgm:pt modelId="{262F332C-60CD-4A07-B266-07042074F83F}" type="pres">
      <dgm:prSet presAssocID="{1704FCF7-6399-455A-BADF-56EFB048CC1F}" presName="parTx" presStyleLbl="revTx" presStyleIdx="2" presStyleCnt="3">
        <dgm:presLayoutVars>
          <dgm:chMax val="0"/>
          <dgm:chPref val="0"/>
        </dgm:presLayoutVars>
      </dgm:prSet>
      <dgm:spPr/>
      <dgm:t>
        <a:bodyPr/>
        <a:lstStyle/>
        <a:p>
          <a:endParaRPr lang="en-US"/>
        </a:p>
      </dgm:t>
    </dgm:pt>
  </dgm:ptLst>
  <dgm:cxnLst>
    <dgm:cxn modelId="{D2687429-2F3F-4017-AA00-7CAF94DAEC25}" type="presOf" srcId="{49D18E4E-B96D-4308-A443-FF6AB94F581C}" destId="{12AC8A3F-6FA5-4B41-93E6-74D27F989495}" srcOrd="0" destOrd="0" presId="urn:microsoft.com/office/officeart/2018/2/layout/IconVerticalSolidList"/>
    <dgm:cxn modelId="{6E97C654-9A5B-4CF0-8B54-B4BEBE7DD5E7}" srcId="{5E521DE5-DDFE-405D-8FD8-F574C688C82D}" destId="{1704FCF7-6399-455A-BADF-56EFB048CC1F}" srcOrd="2" destOrd="0" parTransId="{A64D43CC-B436-474C-B43F-B011FA4D558D}" sibTransId="{1778FB6E-8D3C-4C26-B8D7-84839E6DCFC5}"/>
    <dgm:cxn modelId="{7B2C7AFE-11A6-48D8-8608-4F2F729FFD63}" type="presOf" srcId="{D108E572-67DA-406A-BF8B-E420A65A6E25}" destId="{70A6F9F0-B705-400B-9AB4-8BA89A531BE1}" srcOrd="0" destOrd="0" presId="urn:microsoft.com/office/officeart/2018/2/layout/IconVerticalSolidList"/>
    <dgm:cxn modelId="{5638AC38-8F72-4405-B65A-EB390E0F21CC}" type="presOf" srcId="{1704FCF7-6399-455A-BADF-56EFB048CC1F}" destId="{262F332C-60CD-4A07-B266-07042074F83F}" srcOrd="0" destOrd="0" presId="urn:microsoft.com/office/officeart/2018/2/layout/IconVerticalSolidList"/>
    <dgm:cxn modelId="{0146FAD5-A5E0-4241-94F5-F95DBA30791F}" srcId="{5E521DE5-DDFE-405D-8FD8-F574C688C82D}" destId="{D108E572-67DA-406A-BF8B-E420A65A6E25}" srcOrd="1" destOrd="0" parTransId="{2E6F1DFB-DD87-4B9D-93ED-77321F145CDA}" sibTransId="{539C6DD8-A807-415E-8BF4-717FCA65DD44}"/>
    <dgm:cxn modelId="{1E370EA7-C615-4A00-8DE2-3BF06F570214}" type="presOf" srcId="{5E521DE5-DDFE-405D-8FD8-F574C688C82D}" destId="{C6C59793-5200-4ACF-A0CF-16CDF1C13F18}" srcOrd="0" destOrd="0" presId="urn:microsoft.com/office/officeart/2018/2/layout/IconVerticalSolidList"/>
    <dgm:cxn modelId="{8E4CEDE3-DA5F-4EE1-8C6E-8A479DBE65D2}" srcId="{5E521DE5-DDFE-405D-8FD8-F574C688C82D}" destId="{49D18E4E-B96D-4308-A443-FF6AB94F581C}" srcOrd="0" destOrd="0" parTransId="{8B0FD74A-08C7-4812-B17A-1E5C17D27F94}" sibTransId="{3AA7E326-A5F8-41CD-8E12-93F2F11FA7AA}"/>
    <dgm:cxn modelId="{87B3475A-D09A-4C8E-AFE6-2830A0AAAB91}" type="presParOf" srcId="{C6C59793-5200-4ACF-A0CF-16CDF1C13F18}" destId="{C8D80875-2F89-4F64-A39F-912970488586}" srcOrd="0" destOrd="0" presId="urn:microsoft.com/office/officeart/2018/2/layout/IconVerticalSolidList"/>
    <dgm:cxn modelId="{483FEF9F-E2AD-4586-84E7-145E84623EEA}" type="presParOf" srcId="{C8D80875-2F89-4F64-A39F-912970488586}" destId="{F7EEAA29-68D7-43AC-B022-FAC35F3B5741}" srcOrd="0" destOrd="0" presId="urn:microsoft.com/office/officeart/2018/2/layout/IconVerticalSolidList"/>
    <dgm:cxn modelId="{C1BF1FE4-D23D-4F3C-92C7-3B5CE0DD7B3E}" type="presParOf" srcId="{C8D80875-2F89-4F64-A39F-912970488586}" destId="{E3CC599F-4D89-412D-B863-8F3C33F4F6B6}" srcOrd="1" destOrd="0" presId="urn:microsoft.com/office/officeart/2018/2/layout/IconVerticalSolidList"/>
    <dgm:cxn modelId="{90E42C4F-24ED-42B4-9FCB-09E22A780006}" type="presParOf" srcId="{C8D80875-2F89-4F64-A39F-912970488586}" destId="{4C8A6CAA-1972-4021-8C0B-FD7D54132F1D}" srcOrd="2" destOrd="0" presId="urn:microsoft.com/office/officeart/2018/2/layout/IconVerticalSolidList"/>
    <dgm:cxn modelId="{88715E31-817D-4584-8DCA-3DAA1AF906F7}" type="presParOf" srcId="{C8D80875-2F89-4F64-A39F-912970488586}" destId="{12AC8A3F-6FA5-4B41-93E6-74D27F989495}" srcOrd="3" destOrd="0" presId="urn:microsoft.com/office/officeart/2018/2/layout/IconVerticalSolidList"/>
    <dgm:cxn modelId="{D6DE2324-D970-49B7-9811-923FB2AFF1A0}" type="presParOf" srcId="{C6C59793-5200-4ACF-A0CF-16CDF1C13F18}" destId="{B91C5EAF-D026-4E14-942D-248F36C28910}" srcOrd="1" destOrd="0" presId="urn:microsoft.com/office/officeart/2018/2/layout/IconVerticalSolidList"/>
    <dgm:cxn modelId="{098898E2-7C6E-4076-918E-F276BCDF1B2D}" type="presParOf" srcId="{C6C59793-5200-4ACF-A0CF-16CDF1C13F18}" destId="{F652C3FB-E125-456A-8DE0-67E70D95C19F}" srcOrd="2" destOrd="0" presId="urn:microsoft.com/office/officeart/2018/2/layout/IconVerticalSolidList"/>
    <dgm:cxn modelId="{1936E7A8-2390-47BF-9FA9-BC75F3764EE6}" type="presParOf" srcId="{F652C3FB-E125-456A-8DE0-67E70D95C19F}" destId="{DC0F5E94-BF3F-4033-B4ED-AB9B07118A50}" srcOrd="0" destOrd="0" presId="urn:microsoft.com/office/officeart/2018/2/layout/IconVerticalSolidList"/>
    <dgm:cxn modelId="{998ECF02-0328-44BE-BBD6-7AAEB9674C59}" type="presParOf" srcId="{F652C3FB-E125-456A-8DE0-67E70D95C19F}" destId="{A68DD13C-D14C-44D2-B619-52C4409BC544}" srcOrd="1" destOrd="0" presId="urn:microsoft.com/office/officeart/2018/2/layout/IconVerticalSolidList"/>
    <dgm:cxn modelId="{CCE62287-036A-4E70-B139-0DA603EE7356}" type="presParOf" srcId="{F652C3FB-E125-456A-8DE0-67E70D95C19F}" destId="{B7781675-CD5E-4AB4-A021-656A35DBF370}" srcOrd="2" destOrd="0" presId="urn:microsoft.com/office/officeart/2018/2/layout/IconVerticalSolidList"/>
    <dgm:cxn modelId="{86CFA5AE-27D3-47C2-A5F6-815F8AE0AD45}" type="presParOf" srcId="{F652C3FB-E125-456A-8DE0-67E70D95C19F}" destId="{70A6F9F0-B705-400B-9AB4-8BA89A531BE1}" srcOrd="3" destOrd="0" presId="urn:microsoft.com/office/officeart/2018/2/layout/IconVerticalSolidList"/>
    <dgm:cxn modelId="{C57C7B1E-0927-4D00-AD9D-E557E860F4BF}" type="presParOf" srcId="{C6C59793-5200-4ACF-A0CF-16CDF1C13F18}" destId="{66A85992-E12B-419A-BE74-E4A2593E16C8}" srcOrd="3" destOrd="0" presId="urn:microsoft.com/office/officeart/2018/2/layout/IconVerticalSolidList"/>
    <dgm:cxn modelId="{6D8180F8-D92B-48E5-B1F5-645776DE700C}" type="presParOf" srcId="{C6C59793-5200-4ACF-A0CF-16CDF1C13F18}" destId="{BC344B2E-F1D8-4D1D-BFD8-8350C39273A8}" srcOrd="4" destOrd="0" presId="urn:microsoft.com/office/officeart/2018/2/layout/IconVerticalSolidList"/>
    <dgm:cxn modelId="{5EBC9DF0-73A9-4D0E-8742-328C558CF8D6}" type="presParOf" srcId="{BC344B2E-F1D8-4D1D-BFD8-8350C39273A8}" destId="{9252E1E2-CC66-494F-B781-4EEFE43A5FB3}" srcOrd="0" destOrd="0" presId="urn:microsoft.com/office/officeart/2018/2/layout/IconVerticalSolidList"/>
    <dgm:cxn modelId="{D1955B34-3BDD-47B2-A4C2-622AB5D8F718}" type="presParOf" srcId="{BC344B2E-F1D8-4D1D-BFD8-8350C39273A8}" destId="{519C0223-C960-4EEC-9A17-21AD4BFA0A8C}" srcOrd="1" destOrd="0" presId="urn:microsoft.com/office/officeart/2018/2/layout/IconVerticalSolidList"/>
    <dgm:cxn modelId="{7AB5AD3A-8EA0-40A2-85FB-EF7BEBAADE70}" type="presParOf" srcId="{BC344B2E-F1D8-4D1D-BFD8-8350C39273A8}" destId="{5EBDD6EA-62C0-4CFC-9BB0-5E3D7DD5379A}" srcOrd="2" destOrd="0" presId="urn:microsoft.com/office/officeart/2018/2/layout/IconVerticalSolidList"/>
    <dgm:cxn modelId="{3FDDCDEB-7E0C-4485-B33D-2316C1A8CFA1}" type="presParOf" srcId="{BC344B2E-F1D8-4D1D-BFD8-8350C39273A8}" destId="{262F332C-60CD-4A07-B266-07042074F8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C76F0-1B53-43D9-9548-4E7309C59870}">
      <dsp:nvSpPr>
        <dsp:cNvPr id="0" name=""/>
        <dsp:cNvSpPr/>
      </dsp:nvSpPr>
      <dsp:spPr>
        <a:xfrm>
          <a:off x="0" y="499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Hyperconvergence</a:t>
          </a:r>
          <a:endParaRPr lang="en-GB" sz="3500" kern="1200"/>
        </a:p>
      </dsp:txBody>
      <dsp:txXfrm>
        <a:off x="39980" y="89931"/>
        <a:ext cx="10949655" cy="739039"/>
      </dsp:txXfrm>
    </dsp:sp>
    <dsp:sp modelId="{386833BD-25D6-4963-93FF-0D588947AA0A}">
      <dsp:nvSpPr>
        <dsp:cNvPr id="0" name=""/>
        <dsp:cNvSpPr/>
      </dsp:nvSpPr>
      <dsp:spPr>
        <a:xfrm>
          <a:off x="0" y="9697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3D printing</a:t>
          </a:r>
          <a:endParaRPr lang="en-GB" sz="3500" kern="1200"/>
        </a:p>
      </dsp:txBody>
      <dsp:txXfrm>
        <a:off x="39980" y="1009731"/>
        <a:ext cx="10949655" cy="739039"/>
      </dsp:txXfrm>
    </dsp:sp>
    <dsp:sp modelId="{24C131A2-5AC6-4E77-855C-781FD4DE4F17}">
      <dsp:nvSpPr>
        <dsp:cNvPr id="0" name=""/>
        <dsp:cNvSpPr/>
      </dsp:nvSpPr>
      <dsp:spPr>
        <a:xfrm>
          <a:off x="0" y="18895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Cryptoconvergence</a:t>
          </a:r>
          <a:endParaRPr lang="en-GB" sz="3500" kern="1200"/>
        </a:p>
      </dsp:txBody>
      <dsp:txXfrm>
        <a:off x="39980" y="1929531"/>
        <a:ext cx="10949655" cy="739039"/>
      </dsp:txXfrm>
    </dsp:sp>
    <dsp:sp modelId="{FF3372AF-13C9-45C8-B36F-5FDCA70BCBF5}">
      <dsp:nvSpPr>
        <dsp:cNvPr id="0" name=""/>
        <dsp:cNvSpPr/>
      </dsp:nvSpPr>
      <dsp:spPr>
        <a:xfrm>
          <a:off x="0" y="2809351"/>
          <a:ext cx="11029615" cy="81899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Artificial intelligence</a:t>
          </a:r>
          <a:endParaRPr lang="en-GB" sz="3500" kern="1200"/>
        </a:p>
      </dsp:txBody>
      <dsp:txXfrm>
        <a:off x="39980" y="2849331"/>
        <a:ext cx="10949655" cy="73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CF920-0EA2-4E41-BD2B-820B6C6CC952}">
      <dsp:nvSpPr>
        <dsp:cNvPr id="0" name=""/>
        <dsp:cNvSpPr/>
      </dsp:nvSpPr>
      <dsp:spPr>
        <a:xfrm>
          <a:off x="3635848" y="726151"/>
          <a:ext cx="560886" cy="91440"/>
        </a:xfrm>
        <a:custGeom>
          <a:avLst/>
          <a:gdLst/>
          <a:ahLst/>
          <a:cxnLst/>
          <a:rect l="0" t="0" r="0" b="0"/>
          <a:pathLst>
            <a:path>
              <a:moveTo>
                <a:pt x="0" y="45720"/>
              </a:moveTo>
              <a:lnTo>
                <a:pt x="560886"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1504" y="768914"/>
        <a:ext cx="29574" cy="5914"/>
      </dsp:txXfrm>
    </dsp:sp>
    <dsp:sp modelId="{250847AE-C517-46DF-875D-632C6800E299}">
      <dsp:nvSpPr>
        <dsp:cNvPr id="0" name=""/>
        <dsp:cNvSpPr/>
      </dsp:nvSpPr>
      <dsp:spPr>
        <a:xfrm>
          <a:off x="1065968" y="367"/>
          <a:ext cx="2571680" cy="154300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14" tIns="132274" rIns="126014" bIns="132274" numCol="1" spcCol="1270" anchor="ctr" anchorCtr="0">
          <a:noAutofit/>
        </a:bodyPr>
        <a:lstStyle/>
        <a:p>
          <a:pPr lvl="0" algn="ctr" defTabSz="577850">
            <a:lnSpc>
              <a:spcPct val="90000"/>
            </a:lnSpc>
            <a:spcBef>
              <a:spcPct val="0"/>
            </a:spcBef>
            <a:spcAft>
              <a:spcPct val="35000"/>
            </a:spcAft>
          </a:pPr>
          <a:r>
            <a:rPr lang="en-AU" sz="1300" kern="1200"/>
            <a:t>New media and Internet did not fit well into previous laws and policy frameworks </a:t>
          </a:r>
          <a:endParaRPr lang="en-US" sz="1300" kern="1200"/>
        </a:p>
      </dsp:txBody>
      <dsp:txXfrm>
        <a:off x="1065968" y="367"/>
        <a:ext cx="2571680" cy="1543008"/>
      </dsp:txXfrm>
    </dsp:sp>
    <dsp:sp modelId="{487FB918-D4BD-41EB-85E0-AACDF8FD07CE}">
      <dsp:nvSpPr>
        <dsp:cNvPr id="0" name=""/>
        <dsp:cNvSpPr/>
      </dsp:nvSpPr>
      <dsp:spPr>
        <a:xfrm>
          <a:off x="6799015" y="726151"/>
          <a:ext cx="560886" cy="91440"/>
        </a:xfrm>
        <a:custGeom>
          <a:avLst/>
          <a:gdLst/>
          <a:ahLst/>
          <a:cxnLst/>
          <a:rect l="0" t="0" r="0" b="0"/>
          <a:pathLst>
            <a:path>
              <a:moveTo>
                <a:pt x="0" y="45720"/>
              </a:moveTo>
              <a:lnTo>
                <a:pt x="560886" y="45720"/>
              </a:lnTo>
            </a:path>
          </a:pathLst>
        </a:custGeom>
        <a:noFill/>
        <a:ln w="12700" cap="rnd" cmpd="sng" algn="ctr">
          <a:solidFill>
            <a:schemeClr val="accent2">
              <a:hueOff val="-305854"/>
              <a:satOff val="16268"/>
              <a:lumOff val="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64671" y="768914"/>
        <a:ext cx="29574" cy="5914"/>
      </dsp:txXfrm>
    </dsp:sp>
    <dsp:sp modelId="{2DE79D21-8DD5-4C37-BA80-0972DFF028AB}">
      <dsp:nvSpPr>
        <dsp:cNvPr id="0" name=""/>
        <dsp:cNvSpPr/>
      </dsp:nvSpPr>
      <dsp:spPr>
        <a:xfrm>
          <a:off x="4229134" y="367"/>
          <a:ext cx="2571680" cy="1543008"/>
        </a:xfrm>
        <a:prstGeom prst="rect">
          <a:avLst/>
        </a:prstGeom>
        <a:solidFill>
          <a:schemeClr val="accent2">
            <a:hueOff val="-203903"/>
            <a:satOff val="10845"/>
            <a:lumOff val="313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14" tIns="132274" rIns="126014" bIns="132274" numCol="1" spcCol="1270" anchor="ctr" anchorCtr="0">
          <a:noAutofit/>
        </a:bodyPr>
        <a:lstStyle/>
        <a:p>
          <a:pPr lvl="0" algn="ctr" defTabSz="577850">
            <a:lnSpc>
              <a:spcPct val="90000"/>
            </a:lnSpc>
            <a:spcBef>
              <a:spcPct val="0"/>
            </a:spcBef>
            <a:spcAft>
              <a:spcPct val="35000"/>
            </a:spcAft>
          </a:pPr>
          <a:r>
            <a:rPr lang="en-AU" sz="1300" kern="1200"/>
            <a:t>In many countries, there were different government agencies to regulate different kinds of media e.g. one for TV, one for radio, one for movies etc; there would also be a different agency to regulate telecommunications</a:t>
          </a:r>
          <a:endParaRPr lang="en-US" sz="1300" kern="1200"/>
        </a:p>
      </dsp:txBody>
      <dsp:txXfrm>
        <a:off x="4229134" y="367"/>
        <a:ext cx="2571680" cy="1543008"/>
      </dsp:txXfrm>
    </dsp:sp>
    <dsp:sp modelId="{D083E6F3-8BC8-4D0C-9341-980B51CCC018}">
      <dsp:nvSpPr>
        <dsp:cNvPr id="0" name=""/>
        <dsp:cNvSpPr/>
      </dsp:nvSpPr>
      <dsp:spPr>
        <a:xfrm>
          <a:off x="2344247" y="1541575"/>
          <a:ext cx="6333894" cy="560886"/>
        </a:xfrm>
        <a:custGeom>
          <a:avLst/>
          <a:gdLst/>
          <a:ahLst/>
          <a:cxnLst/>
          <a:rect l="0" t="0" r="0" b="0"/>
          <a:pathLst>
            <a:path>
              <a:moveTo>
                <a:pt x="6333894" y="0"/>
              </a:moveTo>
              <a:lnTo>
                <a:pt x="6333894" y="297543"/>
              </a:lnTo>
              <a:lnTo>
                <a:pt x="0" y="297543"/>
              </a:lnTo>
              <a:lnTo>
                <a:pt x="0" y="560886"/>
              </a:lnTo>
            </a:path>
          </a:pathLst>
        </a:custGeom>
        <a:noFill/>
        <a:ln w="12700" cap="rnd" cmpd="sng" algn="ctr">
          <a:solidFill>
            <a:schemeClr val="accent2">
              <a:hueOff val="-611709"/>
              <a:satOff val="32535"/>
              <a:lumOff val="941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2158" y="1819061"/>
        <a:ext cx="318072" cy="5914"/>
      </dsp:txXfrm>
    </dsp:sp>
    <dsp:sp modelId="{4D93B871-7C29-4330-8858-77B288A3FD39}">
      <dsp:nvSpPr>
        <dsp:cNvPr id="0" name=""/>
        <dsp:cNvSpPr/>
      </dsp:nvSpPr>
      <dsp:spPr>
        <a:xfrm>
          <a:off x="7392301" y="367"/>
          <a:ext cx="2571680" cy="1543008"/>
        </a:xfrm>
        <a:prstGeom prst="rect">
          <a:avLst/>
        </a:prstGeom>
        <a:solidFill>
          <a:schemeClr val="accent2">
            <a:hueOff val="-407806"/>
            <a:satOff val="21690"/>
            <a:lumOff val="627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14" tIns="132274" rIns="126014" bIns="132274" numCol="1" spcCol="1270" anchor="ctr" anchorCtr="0">
          <a:noAutofit/>
        </a:bodyPr>
        <a:lstStyle/>
        <a:p>
          <a:pPr lvl="0" algn="ctr" defTabSz="577850">
            <a:lnSpc>
              <a:spcPct val="90000"/>
            </a:lnSpc>
            <a:spcBef>
              <a:spcPct val="0"/>
            </a:spcBef>
            <a:spcAft>
              <a:spcPct val="35000"/>
            </a:spcAft>
          </a:pPr>
          <a:r>
            <a:rPr lang="en-AU" sz="1300" kern="1200"/>
            <a:t>Which agency/agencies were responsible for regulating the Internet? What laws should they apply? What policy principles should they use?</a:t>
          </a:r>
          <a:endParaRPr lang="en-US" sz="1300" kern="1200"/>
        </a:p>
      </dsp:txBody>
      <dsp:txXfrm>
        <a:off x="7392301" y="367"/>
        <a:ext cx="2571680" cy="1543008"/>
      </dsp:txXfrm>
    </dsp:sp>
    <dsp:sp modelId="{4036F099-0EA4-40B0-AEE3-B91C5A12BD7F}">
      <dsp:nvSpPr>
        <dsp:cNvPr id="0" name=""/>
        <dsp:cNvSpPr/>
      </dsp:nvSpPr>
      <dsp:spPr>
        <a:xfrm>
          <a:off x="1058407" y="2134862"/>
          <a:ext cx="2571680" cy="1543008"/>
        </a:xfrm>
        <a:prstGeom prst="rec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014" tIns="132274" rIns="126014" bIns="132274" numCol="1" spcCol="1270" anchor="ctr" anchorCtr="0">
          <a:noAutofit/>
        </a:bodyPr>
        <a:lstStyle/>
        <a:p>
          <a:pPr lvl="0" algn="ctr" defTabSz="577850">
            <a:lnSpc>
              <a:spcPct val="90000"/>
            </a:lnSpc>
            <a:spcBef>
              <a:spcPct val="0"/>
            </a:spcBef>
            <a:spcAft>
              <a:spcPct val="35000"/>
            </a:spcAft>
          </a:pPr>
          <a:r>
            <a:rPr lang="en-AU" sz="1300" kern="1200"/>
            <a:t>This was a big question for governments in the 1990s</a:t>
          </a:r>
          <a:endParaRPr lang="en-US" sz="1300" kern="1200"/>
        </a:p>
      </dsp:txBody>
      <dsp:txXfrm>
        <a:off x="1058407" y="2134862"/>
        <a:ext cx="2571680" cy="1543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C2B8-4054-43F9-A221-970DA2312844}">
      <dsp:nvSpPr>
        <dsp:cNvPr id="0" name=""/>
        <dsp:cNvSpPr/>
      </dsp:nvSpPr>
      <dsp:spPr>
        <a:xfrm>
          <a:off x="3529476" y="44"/>
          <a:ext cx="3970661" cy="17942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u="none" kern="1200" dirty="0" smtClean="0"/>
            <a:t>Use to administer and enforce the law</a:t>
          </a:r>
          <a:endParaRPr lang="en-GB" sz="2800" u="none" kern="1200" dirty="0"/>
        </a:p>
      </dsp:txBody>
      <dsp:txXfrm>
        <a:off x="3617064" y="87632"/>
        <a:ext cx="3795485" cy="1619074"/>
      </dsp:txXfrm>
    </dsp:sp>
    <dsp:sp modelId="{D9337325-6392-4EA4-BBAA-8E816605A1B4}">
      <dsp:nvSpPr>
        <dsp:cNvPr id="0" name=""/>
        <dsp:cNvSpPr/>
      </dsp:nvSpPr>
      <dsp:spPr>
        <a:xfrm>
          <a:off x="3529476" y="1884007"/>
          <a:ext cx="3970661" cy="17942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u="none" kern="1200" dirty="0" smtClean="0"/>
            <a:t>Use in ways </a:t>
          </a:r>
          <a:r>
            <a:rPr lang="en-GB" sz="2800" kern="1200" dirty="0" smtClean="0"/>
            <a:t>which are concerning: data protection, discrimination, </a:t>
          </a:r>
          <a:r>
            <a:rPr lang="en-GB" sz="2800" kern="1200" dirty="0" err="1" smtClean="0"/>
            <a:t>etc</a:t>
          </a:r>
          <a:endParaRPr lang="en-GB" sz="2800" kern="1200" dirty="0"/>
        </a:p>
      </dsp:txBody>
      <dsp:txXfrm>
        <a:off x="3617064" y="1971595"/>
        <a:ext cx="3795485" cy="1619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B0AF-86A5-43B3-83AC-92518EE0852A}">
      <dsp:nvSpPr>
        <dsp:cNvPr id="0" name=""/>
        <dsp:cNvSpPr/>
      </dsp:nvSpPr>
      <dsp:spPr>
        <a:xfrm>
          <a:off x="0" y="4012794"/>
          <a:ext cx="7105650" cy="131708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See the variety of actors engaged in, and funding ethical AI applications including those which routinely infringe digital human rights!</a:t>
          </a:r>
        </a:p>
      </dsp:txBody>
      <dsp:txXfrm>
        <a:off x="0" y="4012794"/>
        <a:ext cx="7105650" cy="1317088"/>
      </dsp:txXfrm>
    </dsp:sp>
    <dsp:sp modelId="{18A78684-8929-4C66-9BC7-6EFA49BF0950}">
      <dsp:nvSpPr>
        <dsp:cNvPr id="0" name=""/>
        <dsp:cNvSpPr/>
      </dsp:nvSpPr>
      <dsp:spPr>
        <a:xfrm rot="10800000">
          <a:off x="0" y="2006868"/>
          <a:ext cx="7105650" cy="2025682"/>
        </a:xfrm>
        <a:prstGeom prst="upArrowCallout">
          <a:avLst/>
        </a:prstGeom>
        <a:solidFill>
          <a:schemeClr val="accent2">
            <a:hueOff val="-305854"/>
            <a:satOff val="16268"/>
            <a:lumOff val="470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Allows tech to sidestep ‘hard’ law including human rights - The political economy of tech entails that human rights (and various other legal requirements) are an afterthought?</a:t>
          </a:r>
        </a:p>
      </dsp:txBody>
      <dsp:txXfrm rot="10800000">
        <a:off x="0" y="2006868"/>
        <a:ext cx="7105650" cy="1316227"/>
      </dsp:txXfrm>
    </dsp:sp>
    <dsp:sp modelId="{BC0A99DC-2507-4550-B081-2BF03CCB55FF}">
      <dsp:nvSpPr>
        <dsp:cNvPr id="0" name=""/>
        <dsp:cNvSpPr/>
      </dsp:nvSpPr>
      <dsp:spPr>
        <a:xfrm rot="10800000">
          <a:off x="0" y="942"/>
          <a:ext cx="7105650" cy="2025682"/>
        </a:xfrm>
        <a:prstGeom prst="upArrowCallout">
          <a:avLst/>
        </a:prstGeom>
        <a:solidFill>
          <a:schemeClr val="accent2">
            <a:hueOff val="-611709"/>
            <a:satOff val="3253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The ethical turn has been criticized by commentators as </a:t>
          </a:r>
          <a:r>
            <a:rPr lang="en-US" sz="2200" kern="1200" dirty="0">
              <a:hlinkClick xmlns:r="http://schemas.openxmlformats.org/officeDocument/2006/relationships" r:id="rId1"/>
            </a:rPr>
            <a:t>Wagner (2018) puts it, ‘ethics washing’</a:t>
          </a:r>
          <a:r>
            <a:rPr lang="en-US" sz="2200" kern="1200" dirty="0"/>
            <a:t>, for tech companies &amp; governments</a:t>
          </a:r>
        </a:p>
      </dsp:txBody>
      <dsp:txXfrm rot="10800000">
        <a:off x="0" y="942"/>
        <a:ext cx="7105650" cy="1316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EAA29-68D7-43AC-B022-FAC35F3B5741}">
      <dsp:nvSpPr>
        <dsp:cNvPr id="0" name=""/>
        <dsp:cNvSpPr/>
      </dsp:nvSpPr>
      <dsp:spPr>
        <a:xfrm>
          <a:off x="0" y="46802"/>
          <a:ext cx="7292975" cy="144019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E3CC599F-4D89-412D-B863-8F3C33F4F6B6}">
      <dsp:nvSpPr>
        <dsp:cNvPr id="0" name=""/>
        <dsp:cNvSpPr/>
      </dsp:nvSpPr>
      <dsp:spPr>
        <a:xfrm>
          <a:off x="435657" y="324658"/>
          <a:ext cx="792105" cy="7921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12AC8A3F-6FA5-4B41-93E6-74D27F989495}">
      <dsp:nvSpPr>
        <dsp:cNvPr id="0" name=""/>
        <dsp:cNvSpPr/>
      </dsp:nvSpPr>
      <dsp:spPr>
        <a:xfrm>
          <a:off x="1663420" y="615"/>
          <a:ext cx="5629554" cy="144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20" tIns="152420" rIns="152420" bIns="152420" numCol="1" spcCol="1270" anchor="ctr" anchorCtr="0">
          <a:noAutofit/>
        </a:bodyPr>
        <a:lstStyle/>
        <a:p>
          <a:pPr lvl="0" algn="l" defTabSz="933450">
            <a:lnSpc>
              <a:spcPct val="90000"/>
            </a:lnSpc>
            <a:spcBef>
              <a:spcPct val="0"/>
            </a:spcBef>
            <a:spcAft>
              <a:spcPct val="35000"/>
            </a:spcAft>
          </a:pPr>
          <a:r>
            <a:rPr lang="en-GB" sz="2100" kern="1200" dirty="0" err="1"/>
            <a:t>Tencent’s</a:t>
          </a:r>
          <a:r>
            <a:rPr lang="en-GB" sz="2100" kern="1200" dirty="0"/>
            <a:t> Chief Exploration Officer David </a:t>
          </a:r>
          <a:r>
            <a:rPr lang="en-GB" sz="2100" kern="1200" dirty="0" err="1"/>
            <a:t>Wallerstein</a:t>
          </a:r>
          <a:r>
            <a:rPr lang="en-GB" sz="2100" kern="1200" dirty="0"/>
            <a:t> has encouraged the EU and EU companies to focus on ethical applications of AI &amp; leave riskier approaches to US &amp; China</a:t>
          </a:r>
          <a:endParaRPr lang="en-US" sz="2100" kern="1200" dirty="0"/>
        </a:p>
      </dsp:txBody>
      <dsp:txXfrm>
        <a:off x="1663420" y="615"/>
        <a:ext cx="5629554" cy="1440191"/>
      </dsp:txXfrm>
    </dsp:sp>
    <dsp:sp modelId="{DC0F5E94-BF3F-4033-B4ED-AB9B07118A50}">
      <dsp:nvSpPr>
        <dsp:cNvPr id="0" name=""/>
        <dsp:cNvSpPr/>
      </dsp:nvSpPr>
      <dsp:spPr>
        <a:xfrm>
          <a:off x="0" y="1800854"/>
          <a:ext cx="7292975" cy="144019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A68DD13C-D14C-44D2-B619-52C4409BC544}">
      <dsp:nvSpPr>
        <dsp:cNvPr id="0" name=""/>
        <dsp:cNvSpPr/>
      </dsp:nvSpPr>
      <dsp:spPr>
        <a:xfrm>
          <a:off x="435657" y="2124897"/>
          <a:ext cx="792105" cy="7921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70A6F9F0-B705-400B-9AB4-8BA89A531BE1}">
      <dsp:nvSpPr>
        <dsp:cNvPr id="0" name=""/>
        <dsp:cNvSpPr/>
      </dsp:nvSpPr>
      <dsp:spPr>
        <a:xfrm>
          <a:off x="1663420" y="1800854"/>
          <a:ext cx="5629554" cy="144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20" tIns="152420" rIns="152420" bIns="152420" numCol="1" spcCol="1270" anchor="ctr" anchorCtr="0">
          <a:noAutofit/>
        </a:bodyPr>
        <a:lstStyle/>
        <a:p>
          <a:pPr lvl="0" algn="l" defTabSz="933450">
            <a:lnSpc>
              <a:spcPct val="90000"/>
            </a:lnSpc>
            <a:spcBef>
              <a:spcPct val="0"/>
            </a:spcBef>
            <a:spcAft>
              <a:spcPct val="35000"/>
            </a:spcAft>
          </a:pPr>
          <a:r>
            <a:rPr lang="en-GB" sz="2100" kern="1200" dirty="0"/>
            <a:t>EU emerging as the regulatory power; US and China emerging as the tech and industrial powers on AI?</a:t>
          </a:r>
          <a:endParaRPr lang="en-US" sz="2100" kern="1200" dirty="0"/>
        </a:p>
      </dsp:txBody>
      <dsp:txXfrm>
        <a:off x="1663420" y="1800854"/>
        <a:ext cx="5629554" cy="1440191"/>
      </dsp:txXfrm>
    </dsp:sp>
    <dsp:sp modelId="{9252E1E2-CC66-494F-B781-4EEFE43A5FB3}">
      <dsp:nvSpPr>
        <dsp:cNvPr id="0" name=""/>
        <dsp:cNvSpPr/>
      </dsp:nvSpPr>
      <dsp:spPr>
        <a:xfrm>
          <a:off x="0" y="3601093"/>
          <a:ext cx="7292975" cy="1440191"/>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519C0223-C960-4EEC-9A17-21AD4BFA0A8C}">
      <dsp:nvSpPr>
        <dsp:cNvPr id="0" name=""/>
        <dsp:cNvSpPr/>
      </dsp:nvSpPr>
      <dsp:spPr>
        <a:xfrm>
          <a:off x="435657" y="3925136"/>
          <a:ext cx="792105" cy="7921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262F332C-60CD-4A07-B266-07042074F83F}">
      <dsp:nvSpPr>
        <dsp:cNvPr id="0" name=""/>
        <dsp:cNvSpPr/>
      </dsp:nvSpPr>
      <dsp:spPr>
        <a:xfrm>
          <a:off x="1663420" y="3601093"/>
          <a:ext cx="5629554" cy="144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20" tIns="152420" rIns="152420" bIns="152420" numCol="1" spcCol="1270" anchor="ctr" anchorCtr="0">
          <a:noAutofit/>
        </a:bodyPr>
        <a:lstStyle/>
        <a:p>
          <a:pPr lvl="0" algn="l" defTabSz="933450">
            <a:lnSpc>
              <a:spcPct val="90000"/>
            </a:lnSpc>
            <a:spcBef>
              <a:spcPct val="0"/>
            </a:spcBef>
            <a:spcAft>
              <a:spcPct val="35000"/>
            </a:spcAft>
          </a:pPr>
          <a:r>
            <a:rPr lang="en-GB" sz="2100" kern="1200"/>
            <a:t>Most likelihood of AI ethics turning into law in EU compared to other geopolitical heavyweights?</a:t>
          </a:r>
          <a:endParaRPr lang="en-US" sz="2100" kern="1200"/>
        </a:p>
      </dsp:txBody>
      <dsp:txXfrm>
        <a:off x="1663420" y="3601093"/>
        <a:ext cx="5629554" cy="1440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nASDYRkbQIY"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youtube.com/watch?v=1oeoosMrJz4"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efense.gov/explore/story/Article/2006646/defense-innovation-board-recommends-ai-ethical-guidelin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JVJCz4zJAo" TargetMode="External"/><Relationship Id="rId2" Type="http://schemas.openxmlformats.org/officeDocument/2006/relationships/hyperlink" Target="https://www.youtube.com/watch?v=rgyBLU3Syu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Internet law session </a:t>
            </a:r>
            <a:r>
              <a:rPr lang="en-US" sz="6000" dirty="0" smtClean="0">
                <a:solidFill>
                  <a:schemeClr val="bg1"/>
                </a:solidFill>
              </a:rPr>
              <a:t>7</a:t>
            </a:r>
            <a:endParaRPr lang="en-US" sz="6000" dirty="0">
              <a:solidFill>
                <a:schemeClr val="bg1"/>
              </a:solidFill>
            </a:endParaRP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92500"/>
          </a:bodyPr>
          <a:lstStyle/>
          <a:p>
            <a:r>
              <a:rPr lang="en-US" dirty="0" err="1" smtClean="0">
                <a:solidFill>
                  <a:srgbClr val="7CEBFF"/>
                </a:solidFill>
              </a:rPr>
              <a:t>Dr</a:t>
            </a:r>
            <a:r>
              <a:rPr lang="en-US" dirty="0" smtClean="0">
                <a:solidFill>
                  <a:srgbClr val="7CEBFF"/>
                </a:solidFill>
              </a:rPr>
              <a:t> </a:t>
            </a:r>
            <a:r>
              <a:rPr lang="en-US" dirty="0" err="1">
                <a:solidFill>
                  <a:srgbClr val="7CEBFF"/>
                </a:solidFill>
              </a:rPr>
              <a:t>angela</a:t>
            </a:r>
            <a:r>
              <a:rPr lang="en-US" dirty="0">
                <a:solidFill>
                  <a:srgbClr val="7CEBFF"/>
                </a:solidFill>
              </a:rPr>
              <a:t> </a:t>
            </a:r>
            <a:r>
              <a:rPr lang="en-US" dirty="0" err="1">
                <a:solidFill>
                  <a:srgbClr val="7CEBFF"/>
                </a:solidFill>
              </a:rPr>
              <a:t>daly</a:t>
            </a:r>
            <a:r>
              <a:rPr lang="en-US" dirty="0">
                <a:solidFill>
                  <a:srgbClr val="7CEBFF"/>
                </a:solidFill>
              </a:rPr>
              <a:t>									</a:t>
            </a:r>
            <a:r>
              <a:rPr lang="en-US" dirty="0" smtClean="0">
                <a:solidFill>
                  <a:srgbClr val="7CEBFF"/>
                </a:solidFill>
              </a:rPr>
              <a:t>	</a:t>
            </a:r>
            <a:r>
              <a:rPr lang="en-US" dirty="0">
                <a:solidFill>
                  <a:srgbClr val="7CEBFF"/>
                </a:solidFill>
              </a:rPr>
              <a:t>							</a:t>
            </a:r>
            <a:r>
              <a:rPr lang="en-US" dirty="0" smtClean="0">
                <a:solidFill>
                  <a:srgbClr val="7CEBFF"/>
                </a:solidFill>
              </a:rPr>
              <a:t>18 November 2019</a:t>
            </a:r>
            <a:endParaRPr lang="en-US" dirty="0">
              <a:solidFill>
                <a:srgbClr val="7CEBFF"/>
              </a:solidFill>
            </a:endParaRPr>
          </a:p>
        </p:txBody>
      </p:sp>
    </p:spTree>
    <p:extLst>
      <p:ext uri="{BB962C8B-B14F-4D97-AF65-F5344CB8AC3E}">
        <p14:creationId xmlns:p14="http://schemas.microsoft.com/office/powerpoint/2010/main" val="148770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problems?</a:t>
            </a:r>
            <a:endParaRPr lang="en-GB" dirty="0"/>
          </a:p>
        </p:txBody>
      </p:sp>
      <p:sp>
        <p:nvSpPr>
          <p:cNvPr id="4" name="Content Placeholder 3"/>
          <p:cNvSpPr>
            <a:spLocks noGrp="1"/>
          </p:cNvSpPr>
          <p:nvPr>
            <p:ph sz="half" idx="2"/>
          </p:nvPr>
        </p:nvSpPr>
        <p:spPr/>
        <p:txBody>
          <a:bodyPr/>
          <a:lstStyle/>
          <a:p>
            <a:r>
              <a:rPr lang="en-GB" dirty="0" smtClean="0"/>
              <a:t>Making dangerous objects</a:t>
            </a:r>
          </a:p>
          <a:p>
            <a:r>
              <a:rPr lang="en-GB" dirty="0" smtClean="0"/>
              <a:t>Intellectual property infringement</a:t>
            </a:r>
          </a:p>
          <a:p>
            <a:r>
              <a:rPr lang="en-GB" dirty="0" smtClean="0"/>
              <a:t>Guns </a:t>
            </a:r>
            <a:endParaRPr lang="en-GB" dirty="0"/>
          </a:p>
        </p:txBody>
      </p:sp>
      <p:pic>
        <p:nvPicPr>
          <p:cNvPr id="5" name="Content Placeholder 10" descr="A piece of luggage&#10;&#10;Description automatically generated">
            <a:extLst>
              <a:ext uri="{FF2B5EF4-FFF2-40B4-BE49-F238E27FC236}">
                <a16:creationId xmlns:a16="http://schemas.microsoft.com/office/drawing/2014/main" id="{30BDB162-5662-4BC4-834D-88F8AF73B12B}"/>
              </a:ext>
            </a:extLst>
          </p:cNvPr>
          <p:cNvPicPr>
            <a:picLocks noGrp="1" noChangeAspect="1"/>
          </p:cNvPicPr>
          <p:nvPr>
            <p:ph sz="half" idx="1"/>
          </p:nvPr>
        </p:nvPicPr>
        <p:blipFill>
          <a:blip r:embed="rId2"/>
          <a:stretch>
            <a:fillRect/>
          </a:stretch>
        </p:blipFill>
        <p:spPr>
          <a:xfrm>
            <a:off x="822037" y="2390819"/>
            <a:ext cx="4535054" cy="3631657"/>
          </a:xfrm>
        </p:spPr>
      </p:pic>
    </p:spTree>
    <p:extLst>
      <p:ext uri="{BB962C8B-B14F-4D97-AF65-F5344CB8AC3E}">
        <p14:creationId xmlns:p14="http://schemas.microsoft.com/office/powerpoint/2010/main" val="120477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2BFA-F9A9-4954-B1E9-5D241B8CC48A}"/>
              </a:ext>
            </a:extLst>
          </p:cNvPr>
          <p:cNvSpPr>
            <a:spLocks noGrp="1"/>
          </p:cNvSpPr>
          <p:nvPr>
            <p:ph type="title"/>
          </p:nvPr>
        </p:nvSpPr>
        <p:spPr/>
        <p:txBody>
          <a:bodyPr/>
          <a:lstStyle/>
          <a:p>
            <a:r>
              <a:rPr lang="en-GB" dirty="0" smtClean="0"/>
              <a:t>Cryptocurrencies </a:t>
            </a:r>
            <a:endParaRPr lang="en-AU" dirty="0"/>
          </a:p>
        </p:txBody>
      </p:sp>
      <p:pic>
        <p:nvPicPr>
          <p:cNvPr id="13" name="Content Placeholder 12" descr="A close up of a device&#10;&#10;Description automatically generated">
            <a:extLst>
              <a:ext uri="{FF2B5EF4-FFF2-40B4-BE49-F238E27FC236}">
                <a16:creationId xmlns:a16="http://schemas.microsoft.com/office/drawing/2014/main" id="{4BE9A3B6-F4DE-416F-9768-D0880F1A8726}"/>
              </a:ext>
            </a:extLst>
          </p:cNvPr>
          <p:cNvPicPr>
            <a:picLocks noGrp="1" noChangeAspect="1"/>
          </p:cNvPicPr>
          <p:nvPr>
            <p:ph sz="quarter" idx="4"/>
          </p:nvPr>
        </p:nvPicPr>
        <p:blipFill>
          <a:blip r:embed="rId2"/>
          <a:stretch>
            <a:fillRect/>
          </a:stretch>
        </p:blipFill>
        <p:spPr>
          <a:xfrm>
            <a:off x="466991" y="2291602"/>
            <a:ext cx="11258020" cy="3910616"/>
          </a:xfrm>
        </p:spPr>
      </p:pic>
    </p:spTree>
    <p:extLst>
      <p:ext uri="{BB962C8B-B14F-4D97-AF65-F5344CB8AC3E}">
        <p14:creationId xmlns:p14="http://schemas.microsoft.com/office/powerpoint/2010/main" val="255328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4618" y="2212180"/>
            <a:ext cx="4214813" cy="3255963"/>
          </a:xfrm>
        </p:spPr>
        <p:txBody>
          <a:bodyPr vert="horz" lIns="91440" tIns="45720" rIns="91440" bIns="45720" rtlCol="0" anchor="b">
            <a:normAutofit/>
          </a:bodyPr>
          <a:lstStyle/>
          <a:p>
            <a:r>
              <a:rPr lang="en-US" sz="4600" spc="-100" dirty="0" smtClean="0">
                <a:solidFill>
                  <a:schemeClr val="tx1"/>
                </a:solidFill>
                <a:hlinkClick r:id="rId2"/>
              </a:rPr>
              <a:t>AI, automation, algorithms </a:t>
            </a:r>
            <a:endParaRPr lang="en-US" sz="4600" spc="-100" dirty="0">
              <a:solidFill>
                <a:schemeClr val="tx1"/>
              </a:solidFill>
            </a:endParaRPr>
          </a:p>
        </p:txBody>
      </p:sp>
      <p:pic>
        <p:nvPicPr>
          <p:cNvPr id="5" name="Content Placeholder 4">
            <a:extLst>
              <a:ext uri="{FF2B5EF4-FFF2-40B4-BE49-F238E27FC236}">
                <a16:creationId xmlns:a16="http://schemas.microsoft.com/office/drawing/2014/main" id="{DDB68FC5-08DD-4BCD-B777-DBAB89B491C1}"/>
              </a:ext>
            </a:extLst>
          </p:cNvPr>
          <p:cNvPicPr>
            <a:picLocks noGrp="1" noChangeAspect="1"/>
          </p:cNvPicPr>
          <p:nvPr>
            <p:ph idx="4294967295"/>
          </p:nvPr>
        </p:nvPicPr>
        <p:blipFill>
          <a:blip r:embed="rId3"/>
          <a:stretch>
            <a:fillRect/>
          </a:stretch>
        </p:blipFill>
        <p:spPr>
          <a:xfrm>
            <a:off x="6699828" y="1174748"/>
            <a:ext cx="4559300" cy="5330825"/>
          </a:xfrm>
          <a:prstGeom prst="rect">
            <a:avLst/>
          </a:prstGeom>
        </p:spPr>
      </p:pic>
    </p:spTree>
    <p:extLst>
      <p:ext uri="{BB962C8B-B14F-4D97-AF65-F5344CB8AC3E}">
        <p14:creationId xmlns:p14="http://schemas.microsoft.com/office/powerpoint/2010/main" val="2413610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F6F937-14F5-4CCA-A687-4CABD7B9988D}"/>
              </a:ext>
            </a:extLst>
          </p:cNvPr>
          <p:cNvSpPr>
            <a:spLocks noGrp="1"/>
          </p:cNvSpPr>
          <p:nvPr>
            <p:ph idx="1"/>
          </p:nvPr>
        </p:nvSpPr>
        <p:spPr>
          <a:xfrm>
            <a:off x="784743" y="2286000"/>
            <a:ext cx="5958837" cy="3581400"/>
          </a:xfrm>
        </p:spPr>
        <p:txBody>
          <a:bodyPr>
            <a:normAutofit lnSpcReduction="10000"/>
          </a:bodyPr>
          <a:lstStyle/>
          <a:p>
            <a:r>
              <a:rPr lang="en-GB" dirty="0"/>
              <a:t>Development of AI as a transnational digital technology </a:t>
            </a:r>
            <a:r>
              <a:rPr lang="en-GB" dirty="0" err="1"/>
              <a:t>esp</a:t>
            </a:r>
            <a:r>
              <a:rPr lang="en-GB" dirty="0"/>
              <a:t> by US and China</a:t>
            </a:r>
          </a:p>
          <a:p>
            <a:r>
              <a:rPr lang="en-GB" dirty="0"/>
              <a:t>Proliferation of AI governance/ethics strategies and initiatives from private and public sectors</a:t>
            </a:r>
          </a:p>
          <a:p>
            <a:r>
              <a:rPr lang="en-GB" dirty="0"/>
              <a:t>Lack of international level regulation/law of digital tech</a:t>
            </a:r>
          </a:p>
          <a:p>
            <a:r>
              <a:rPr lang="en-GB" dirty="0"/>
              <a:t>Emergence of a number of geopolitical actors developing and regulating tech – and issuing these strategies and initiatives – Big Jurisdictions, namely: China, Europe(an Union), India, US?</a:t>
            </a:r>
          </a:p>
          <a:p>
            <a:r>
              <a:rPr lang="en-GB" dirty="0"/>
              <a:t>What is happening? Any consensus? Practical implementations of ethics?</a:t>
            </a:r>
            <a:endParaRPr lang="en-AU" dirty="0"/>
          </a:p>
        </p:txBody>
      </p:sp>
      <p:pic>
        <p:nvPicPr>
          <p:cNvPr id="9" name="Graphic 8" descr="Head with Gears">
            <a:extLst>
              <a:ext uri="{FF2B5EF4-FFF2-40B4-BE49-F238E27FC236}">
                <a16:creationId xmlns:a16="http://schemas.microsoft.com/office/drawing/2014/main" id="{08D4FEFF-4BC2-4CEE-9E54-907A44E9B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47540" y="2212943"/>
            <a:ext cx="3299579" cy="3299579"/>
          </a:xfrm>
          <a:prstGeom prst="rect">
            <a:avLst/>
          </a:prstGeom>
        </p:spPr>
      </p:pic>
      <p:sp>
        <p:nvSpPr>
          <p:cNvPr id="3" name="Title 2"/>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2394730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What are the risks and legal issues for </a:t>
            </a:r>
            <a:r>
              <a:rPr lang="en-GB" dirty="0" err="1" smtClean="0">
                <a:hlinkClick r:id="rId2"/>
              </a:rPr>
              <a:t>ai</a:t>
            </a:r>
            <a:r>
              <a:rPr lang="en-GB" dirty="0" smtClean="0">
                <a:hlinkClick r:id="rId2"/>
              </a:rPr>
              <a: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960658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24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 ethics from governments and corporations</a:t>
            </a:r>
            <a:endParaRPr lang="en-GB" dirty="0"/>
          </a:p>
        </p:txBody>
      </p:sp>
      <p:pic>
        <p:nvPicPr>
          <p:cNvPr id="4" name="Content Placeholder 3"/>
          <p:cNvPicPr>
            <a:picLocks noGrp="1" noChangeAspect="1"/>
          </p:cNvPicPr>
          <p:nvPr>
            <p:ph idx="1"/>
          </p:nvPr>
        </p:nvPicPr>
        <p:blipFill rotWithShape="1">
          <a:blip r:embed="rId2"/>
          <a:srcRect l="6072" t="16031" r="11157" b="29730"/>
          <a:stretch/>
        </p:blipFill>
        <p:spPr>
          <a:xfrm>
            <a:off x="581192" y="2115633"/>
            <a:ext cx="10798590" cy="3980368"/>
          </a:xfrm>
          <a:prstGeom prst="rect">
            <a:avLst/>
          </a:prstGeom>
        </p:spPr>
      </p:pic>
    </p:spTree>
    <p:extLst>
      <p:ext uri="{BB962C8B-B14F-4D97-AF65-F5344CB8AC3E}">
        <p14:creationId xmlns:p14="http://schemas.microsoft.com/office/powerpoint/2010/main" val="193229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EDF5-7719-4B3A-B678-93DB8A625A06}"/>
              </a:ext>
            </a:extLst>
          </p:cNvPr>
          <p:cNvSpPr>
            <a:spLocks noGrp="1"/>
          </p:cNvSpPr>
          <p:nvPr>
            <p:ph type="title"/>
          </p:nvPr>
        </p:nvSpPr>
        <p:spPr/>
        <p:txBody>
          <a:bodyPr>
            <a:normAutofit/>
          </a:bodyPr>
          <a:lstStyle/>
          <a:p>
            <a:r>
              <a:rPr lang="en-GB" dirty="0"/>
              <a:t>International level</a:t>
            </a:r>
            <a:endParaRPr lang="en-AU" dirty="0"/>
          </a:p>
        </p:txBody>
      </p:sp>
      <p:sp>
        <p:nvSpPr>
          <p:cNvPr id="3" name="Content Placeholder 2">
            <a:extLst>
              <a:ext uri="{FF2B5EF4-FFF2-40B4-BE49-F238E27FC236}">
                <a16:creationId xmlns:a16="http://schemas.microsoft.com/office/drawing/2014/main" id="{DE4FB256-5AB9-4853-82B3-17792E8FD4AD}"/>
              </a:ext>
            </a:extLst>
          </p:cNvPr>
          <p:cNvSpPr>
            <a:spLocks noGrp="1"/>
          </p:cNvSpPr>
          <p:nvPr>
            <p:ph idx="1"/>
          </p:nvPr>
        </p:nvSpPr>
        <p:spPr/>
        <p:txBody>
          <a:bodyPr>
            <a:normAutofit fontScale="92500" lnSpcReduction="10000"/>
          </a:bodyPr>
          <a:lstStyle/>
          <a:p>
            <a:r>
              <a:rPr lang="en-GB" sz="1600" dirty="0"/>
              <a:t>No hard law</a:t>
            </a:r>
          </a:p>
          <a:p>
            <a:pPr lvl="1"/>
            <a:r>
              <a:rPr lang="en-US" sz="1600" dirty="0"/>
              <a:t>An attempt in 2018 to open formal negotiations to reform the UN Convention on Certain Conventional Weapons to govern or prohibit fully autonomous lethal weapons were blocked by inter alia US and Russia – 2018</a:t>
            </a:r>
          </a:p>
          <a:p>
            <a:pPr lvl="1"/>
            <a:r>
              <a:rPr lang="en-US" sz="1600" dirty="0"/>
              <a:t>UNESCO is working on ‘normative principles’ at </a:t>
            </a:r>
            <a:r>
              <a:rPr lang="en-GB" sz="1600" dirty="0" smtClean="0"/>
              <a:t>the moment</a:t>
            </a:r>
            <a:endParaRPr lang="en-AU" sz="1600" dirty="0"/>
          </a:p>
          <a:p>
            <a:pPr lvl="1"/>
            <a:endParaRPr lang="en-GB" sz="1600" dirty="0"/>
          </a:p>
          <a:p>
            <a:endParaRPr lang="en-GB" sz="1600" dirty="0"/>
          </a:p>
          <a:p>
            <a:r>
              <a:rPr lang="en-GB" sz="1600" dirty="0"/>
              <a:t>OECD Principles on AI – 2019</a:t>
            </a:r>
          </a:p>
          <a:p>
            <a:r>
              <a:rPr lang="en-GB" sz="1600" dirty="0"/>
              <a:t>G20 ministers agreed on set of principles based on OECD ones – 2019</a:t>
            </a:r>
          </a:p>
          <a:p>
            <a:pPr marL="0" indent="0">
              <a:buNone/>
            </a:pPr>
            <a:endParaRPr lang="en-GB" sz="1600" dirty="0"/>
          </a:p>
          <a:p>
            <a:r>
              <a:rPr lang="en-GB" sz="1600" dirty="0"/>
              <a:t>Technical: IEEE Ethically Aligned Design</a:t>
            </a:r>
          </a:p>
          <a:p>
            <a:r>
              <a:rPr lang="en-GB" sz="1600" dirty="0" err="1"/>
              <a:t>Multistakeholder</a:t>
            </a:r>
            <a:r>
              <a:rPr lang="en-GB" sz="1600" dirty="0"/>
              <a:t>: Partnership on AI</a:t>
            </a:r>
          </a:p>
          <a:p>
            <a:endParaRPr lang="en-GB" sz="1600" dirty="0"/>
          </a:p>
        </p:txBody>
      </p:sp>
    </p:spTree>
    <p:extLst>
      <p:ext uri="{BB962C8B-B14F-4D97-AF65-F5344CB8AC3E}">
        <p14:creationId xmlns:p14="http://schemas.microsoft.com/office/powerpoint/2010/main" val="193086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A08E-819A-42F1-9F10-E2DE88962AE8}"/>
              </a:ext>
            </a:extLst>
          </p:cNvPr>
          <p:cNvSpPr>
            <a:spLocks noGrp="1"/>
          </p:cNvSpPr>
          <p:nvPr>
            <p:ph type="title"/>
          </p:nvPr>
        </p:nvSpPr>
        <p:spPr/>
        <p:txBody>
          <a:bodyPr>
            <a:normAutofit/>
          </a:bodyPr>
          <a:lstStyle/>
          <a:p>
            <a:r>
              <a:rPr lang="en-GB" sz="4000" dirty="0">
                <a:solidFill>
                  <a:schemeClr val="bg2"/>
                </a:solidFill>
              </a:rPr>
              <a:t>Europe(an Union)</a:t>
            </a:r>
            <a:endParaRPr lang="en-AU" sz="4000" dirty="0">
              <a:solidFill>
                <a:schemeClr val="bg2"/>
              </a:solidFill>
            </a:endParaRPr>
          </a:p>
        </p:txBody>
      </p:sp>
      <p:sp>
        <p:nvSpPr>
          <p:cNvPr id="3" name="Content Placeholder 2">
            <a:extLst>
              <a:ext uri="{FF2B5EF4-FFF2-40B4-BE49-F238E27FC236}">
                <a16:creationId xmlns:a16="http://schemas.microsoft.com/office/drawing/2014/main" id="{682FC260-75A4-4DBF-8F56-CCA0397CC9DF}"/>
              </a:ext>
            </a:extLst>
          </p:cNvPr>
          <p:cNvSpPr>
            <a:spLocks noGrp="1"/>
          </p:cNvSpPr>
          <p:nvPr>
            <p:ph idx="1"/>
          </p:nvPr>
        </p:nvSpPr>
        <p:spPr/>
        <p:txBody>
          <a:bodyPr anchor="ctr">
            <a:normAutofit fontScale="92500" lnSpcReduction="20000"/>
          </a:bodyPr>
          <a:lstStyle/>
          <a:p>
            <a:r>
              <a:rPr lang="en-GB" dirty="0"/>
              <a:t>Context: weaker AI industry/development; stronger regulatory impulse – ‘regulatory superpower’?</a:t>
            </a:r>
          </a:p>
          <a:p>
            <a:r>
              <a:rPr lang="en-GB" dirty="0"/>
              <a:t>EU General Data Protection Regulation (GDPR) – came into force in 2018 – binding law; extraterritorial reach; see Articles 21 and 22</a:t>
            </a:r>
          </a:p>
          <a:p>
            <a:r>
              <a:rPr lang="en-US" dirty="0"/>
              <a:t>European Commission Communication on Artificial Intelligence for Europe; 1 of 3 aims: ensuring ‘an appropriate ethical and legal framework, </a:t>
            </a:r>
            <a:r>
              <a:rPr lang="en-US" b="1" dirty="0"/>
              <a:t>based on the Union’s values and in line with the Charter of Fundamental Rights of the EU</a:t>
            </a:r>
            <a:r>
              <a:rPr lang="en-US" dirty="0"/>
              <a:t>’</a:t>
            </a:r>
            <a:endParaRPr lang="en-GB" dirty="0"/>
          </a:p>
          <a:p>
            <a:r>
              <a:rPr lang="en-US" dirty="0"/>
              <a:t>European Union High-Level Expert Group on Artificial Intelligence:</a:t>
            </a:r>
          </a:p>
          <a:p>
            <a:pPr lvl="1"/>
            <a:r>
              <a:rPr lang="en-US" sz="1800" dirty="0"/>
              <a:t>Ethics Guidelines for Trustworthy AI (April 2019)</a:t>
            </a:r>
          </a:p>
          <a:p>
            <a:pPr lvl="1"/>
            <a:r>
              <a:rPr lang="en-US" sz="1800" dirty="0"/>
              <a:t>Policy and Investment Recommendations for Trustworthy AI (June 2019) </a:t>
            </a:r>
          </a:p>
          <a:p>
            <a:r>
              <a:rPr lang="en-US" dirty="0"/>
              <a:t>See also: AI strategies and ethics initiatives at Member State level – UK and Germany each want to be the ‘most ethical’ place for AI</a:t>
            </a:r>
          </a:p>
          <a:p>
            <a:r>
              <a:rPr lang="en-US" dirty="0"/>
              <a:t>See also: Council of Europe activities </a:t>
            </a:r>
            <a:r>
              <a:rPr lang="en-US" dirty="0" err="1"/>
              <a:t>inc</a:t>
            </a:r>
            <a:r>
              <a:rPr lang="en-US" dirty="0"/>
              <a:t> on AI in courts</a:t>
            </a:r>
            <a:endParaRPr lang="en-GB" dirty="0"/>
          </a:p>
          <a:p>
            <a:pPr lvl="1"/>
            <a:endParaRPr lang="en-AU" sz="1300" dirty="0"/>
          </a:p>
        </p:txBody>
      </p:sp>
    </p:spTree>
    <p:extLst>
      <p:ext uri="{BB962C8B-B14F-4D97-AF65-F5344CB8AC3E}">
        <p14:creationId xmlns:p14="http://schemas.microsoft.com/office/powerpoint/2010/main" val="2904322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2D0A-9417-47BD-8A04-0BD3BCE83109}"/>
              </a:ext>
            </a:extLst>
          </p:cNvPr>
          <p:cNvSpPr>
            <a:spLocks noGrp="1"/>
          </p:cNvSpPr>
          <p:nvPr>
            <p:ph type="title"/>
          </p:nvPr>
        </p:nvSpPr>
        <p:spPr/>
        <p:txBody>
          <a:bodyPr>
            <a:normAutofit/>
          </a:bodyPr>
          <a:lstStyle/>
          <a:p>
            <a:r>
              <a:rPr lang="en-GB" sz="4000">
                <a:solidFill>
                  <a:schemeClr val="bg2"/>
                </a:solidFill>
              </a:rPr>
              <a:t>China</a:t>
            </a:r>
            <a:endParaRPr lang="en-AU" sz="4000">
              <a:solidFill>
                <a:schemeClr val="bg2"/>
              </a:solidFill>
            </a:endParaRPr>
          </a:p>
        </p:txBody>
      </p:sp>
      <p:sp>
        <p:nvSpPr>
          <p:cNvPr id="3" name="Content Placeholder 2">
            <a:extLst>
              <a:ext uri="{FF2B5EF4-FFF2-40B4-BE49-F238E27FC236}">
                <a16:creationId xmlns:a16="http://schemas.microsoft.com/office/drawing/2014/main" id="{37596662-C3F6-4434-A8A9-31EFDE09ACF1}"/>
              </a:ext>
            </a:extLst>
          </p:cNvPr>
          <p:cNvSpPr>
            <a:spLocks noGrp="1"/>
          </p:cNvSpPr>
          <p:nvPr>
            <p:ph idx="1"/>
          </p:nvPr>
        </p:nvSpPr>
        <p:spPr/>
        <p:txBody>
          <a:bodyPr anchor="ctr">
            <a:noAutofit/>
          </a:bodyPr>
          <a:lstStyle/>
          <a:p>
            <a:r>
              <a:rPr lang="en-GB" dirty="0"/>
              <a:t>Context: one of the two AI superpowers, along with the US</a:t>
            </a:r>
          </a:p>
          <a:p>
            <a:r>
              <a:rPr lang="en-US" dirty="0"/>
              <a:t>China’s State Council - The New-Generation AI Development Plan (2017): interim goal, by 2025, is to formulate new laws and regulations, and ethical norms and policies related to AI development in China</a:t>
            </a:r>
          </a:p>
          <a:p>
            <a:r>
              <a:rPr lang="en-US" dirty="0"/>
              <a:t>the Beijing AI Principles were released by the Beijing Academy of Artificial Intelligence (May 2019) – endorsed by universities and BAT</a:t>
            </a:r>
          </a:p>
          <a:p>
            <a:r>
              <a:rPr lang="en-US" dirty="0"/>
              <a:t>Artificial Intelligence Industry Alliance (AIIA) Joint Pledge on Self Discipline in the Artificial Intelligence Industry (May 2019)</a:t>
            </a:r>
          </a:p>
          <a:p>
            <a:r>
              <a:rPr lang="en-US" dirty="0"/>
              <a:t>Expert group of researchers established by the Chinese Government Ministry of Science and Technology released eight Governance Principles for the New Generation Artificial Intelligence: Developing Responsible Artificial Intelligence in June 2019</a:t>
            </a:r>
          </a:p>
          <a:p>
            <a:r>
              <a:rPr lang="en-US" dirty="0"/>
              <a:t>Private sector; Baidu is member of Partnership on AI and </a:t>
            </a:r>
            <a:r>
              <a:rPr lang="en-US" dirty="0" err="1"/>
              <a:t>Tencent</a:t>
            </a:r>
            <a:r>
              <a:rPr lang="en-US" dirty="0"/>
              <a:t> has its own AI ethics initiatives</a:t>
            </a:r>
            <a:endParaRPr lang="en-AU" dirty="0"/>
          </a:p>
        </p:txBody>
      </p:sp>
    </p:spTree>
    <p:extLst>
      <p:ext uri="{BB962C8B-B14F-4D97-AF65-F5344CB8AC3E}">
        <p14:creationId xmlns:p14="http://schemas.microsoft.com/office/powerpoint/2010/main" val="377798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761A-EA26-4367-8EFB-F7A3A87E921E}"/>
              </a:ext>
            </a:extLst>
          </p:cNvPr>
          <p:cNvSpPr>
            <a:spLocks noGrp="1"/>
          </p:cNvSpPr>
          <p:nvPr>
            <p:ph type="title"/>
          </p:nvPr>
        </p:nvSpPr>
        <p:spPr/>
        <p:txBody>
          <a:bodyPr>
            <a:normAutofit/>
          </a:bodyPr>
          <a:lstStyle/>
          <a:p>
            <a:r>
              <a:rPr lang="en-GB" sz="4000">
                <a:solidFill>
                  <a:schemeClr val="bg2"/>
                </a:solidFill>
              </a:rPr>
              <a:t>United States</a:t>
            </a:r>
            <a:endParaRPr lang="en-AU" sz="4000">
              <a:solidFill>
                <a:schemeClr val="bg2"/>
              </a:solidFill>
            </a:endParaRPr>
          </a:p>
        </p:txBody>
      </p:sp>
      <p:sp>
        <p:nvSpPr>
          <p:cNvPr id="3" name="Content Placeholder 2">
            <a:extLst>
              <a:ext uri="{FF2B5EF4-FFF2-40B4-BE49-F238E27FC236}">
                <a16:creationId xmlns:a16="http://schemas.microsoft.com/office/drawing/2014/main" id="{0FE45848-697F-4991-BF94-F366E017FB66}"/>
              </a:ext>
            </a:extLst>
          </p:cNvPr>
          <p:cNvSpPr>
            <a:spLocks noGrp="1"/>
          </p:cNvSpPr>
          <p:nvPr>
            <p:ph idx="1"/>
          </p:nvPr>
        </p:nvSpPr>
        <p:spPr/>
        <p:txBody>
          <a:bodyPr anchor="ctr">
            <a:normAutofit fontScale="92500"/>
          </a:bodyPr>
          <a:lstStyle/>
          <a:p>
            <a:r>
              <a:rPr lang="en-US" dirty="0"/>
              <a:t>Trump Administration Executive Order on Maintaining American Leadership in Artificial Intelligence - February 2019 - American AI Initiative to be guided by five high level principles </a:t>
            </a:r>
          </a:p>
          <a:p>
            <a:pPr lvl="1"/>
            <a:r>
              <a:rPr lang="en-US" sz="1800" i="0" dirty="0"/>
              <a:t>Includes Guidance on Regulation of AI Applications, whereby </a:t>
            </a:r>
            <a:r>
              <a:rPr lang="en-US" sz="1800" i="0" dirty="0" err="1"/>
              <a:t>gov</a:t>
            </a:r>
            <a:r>
              <a:rPr lang="en-US" sz="1800" i="0" dirty="0"/>
              <a:t> agencies are to receive a memorandum from the Office of Management and Budget within 180 days to inform their regulatory and non-regulatory approaches to AI which ‘advance American innovation while upholding civil liberties, privacy, and American values’</a:t>
            </a:r>
          </a:p>
          <a:p>
            <a:r>
              <a:rPr lang="en-US" dirty="0"/>
              <a:t>US Department of Defense launched its AI Strategy, also in February 2019:</a:t>
            </a:r>
          </a:p>
          <a:p>
            <a:pPr lvl="1"/>
            <a:r>
              <a:rPr lang="en-US" sz="1800" dirty="0"/>
              <a:t>‘will articulate its vision and guiding principles for using AI in a lawful and ethical manner to promote our values’ </a:t>
            </a:r>
          </a:p>
          <a:p>
            <a:pPr lvl="1"/>
            <a:r>
              <a:rPr lang="en-US" sz="1800" dirty="0"/>
              <a:t>‘continue to share our aims, ethical guidelines, and safety procedures to encourage responsible AI development and use by other nations</a:t>
            </a:r>
            <a:r>
              <a:rPr lang="en-US" sz="1800" dirty="0" smtClean="0"/>
              <a:t>’.</a:t>
            </a:r>
          </a:p>
          <a:p>
            <a:pPr lvl="1"/>
            <a:r>
              <a:rPr lang="en-US" sz="1800" i="0" dirty="0" smtClean="0">
                <a:hlinkClick r:id="rId2"/>
              </a:rPr>
              <a:t>A set of principles have been developed and released in Nov 2019</a:t>
            </a:r>
            <a:endParaRPr lang="en-AU" sz="1800" i="0" dirty="0"/>
          </a:p>
          <a:p>
            <a:endParaRPr lang="en-AU" sz="1400" dirty="0"/>
          </a:p>
        </p:txBody>
      </p:sp>
    </p:spTree>
    <p:extLst>
      <p:ext uri="{BB962C8B-B14F-4D97-AF65-F5344CB8AC3E}">
        <p14:creationId xmlns:p14="http://schemas.microsoft.com/office/powerpoint/2010/main" val="3700363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31"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32" name="Rectangle 78">
            <a:extLst>
              <a:ext uri="{FF2B5EF4-FFF2-40B4-BE49-F238E27FC236}">
                <a16:creationId xmlns:a16="http://schemas.microsoft.com/office/drawing/2014/main" id="{1858541D-2420-42BA-AE82-6F4C2C953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80">
            <a:extLst>
              <a:ext uri="{FF2B5EF4-FFF2-40B4-BE49-F238E27FC236}">
                <a16:creationId xmlns:a16="http://schemas.microsoft.com/office/drawing/2014/main" id="{78305D22-9D29-496C-9D4A-9ED19F72DA2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82" name="Rectangle 81">
              <a:extLst>
                <a:ext uri="{FF2B5EF4-FFF2-40B4-BE49-F238E27FC236}">
                  <a16:creationId xmlns:a16="http://schemas.microsoft.com/office/drawing/2014/main" id="{A27040C2-2DE8-458B-B7BC-1ED5AE84A7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199BD303-D1E8-4AF0-AB64-E765E7F09F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13A7C3E-79D5-4261-ACEF-01D0DA633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C198D765-9CF7-454B-A89D-67139D11E2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D0D34F9-24C7-4ADE-808E-A9DF31523430}"/>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dirty="0"/>
              <a:t>Welcome to </a:t>
            </a:r>
            <a:r>
              <a:rPr lang="en-US" sz="3600" dirty="0" smtClean="0"/>
              <a:t>the last transnational internet law class!</a:t>
            </a:r>
            <a:endParaRPr lang="en-US" sz="3600" dirty="0"/>
          </a:p>
        </p:txBody>
      </p:sp>
      <p:pic>
        <p:nvPicPr>
          <p:cNvPr id="1026" name="Picture 2" descr="Image result for internet law">
            <a:extLst>
              <a:ext uri="{FF2B5EF4-FFF2-40B4-BE49-F238E27FC236}">
                <a16:creationId xmlns:a16="http://schemas.microsoft.com/office/drawing/2014/main" id="{B66A2C21-FCF6-415B-8E0B-BE5A31BA32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595" r="1" b="4017"/>
          <a:stretch/>
        </p:blipFill>
        <p:spPr bwMode="auto">
          <a:xfrm>
            <a:off x="446532" y="599725"/>
            <a:ext cx="11292143" cy="3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0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22350"/>
            <a:ext cx="2946400" cy="4600575"/>
          </a:xfrm>
        </p:spPr>
        <p:txBody>
          <a:bodyPr>
            <a:normAutofit/>
          </a:bodyPr>
          <a:lstStyle/>
          <a:p>
            <a:r>
              <a:rPr lang="en-GB" dirty="0"/>
              <a:t>Norms rather than law?</a:t>
            </a:r>
            <a:endParaRPr lang="en-US" dirty="0"/>
          </a:p>
        </p:txBody>
      </p:sp>
      <p:graphicFrame>
        <p:nvGraphicFramePr>
          <p:cNvPr id="5" name="Content Placeholder 2">
            <a:extLst>
              <a:ext uri="{FF2B5EF4-FFF2-40B4-BE49-F238E27FC236}">
                <a16:creationId xmlns:a16="http://schemas.microsoft.com/office/drawing/2014/main" id="{5BF541FB-D1F5-45D4-9EFF-47C14B646719}"/>
              </a:ext>
            </a:extLst>
          </p:cNvPr>
          <p:cNvGraphicFramePr>
            <a:graphicFrameLocks noGrp="1"/>
          </p:cNvGraphicFramePr>
          <p:nvPr>
            <p:ph idx="4294967295"/>
            <p:extLst>
              <p:ext uri="{D42A27DB-BD31-4B8C-83A1-F6EECF244321}">
                <p14:modId xmlns:p14="http://schemas.microsoft.com/office/powerpoint/2010/main" val="2837914267"/>
              </p:ext>
            </p:extLst>
          </p:nvPr>
        </p:nvGraphicFramePr>
        <p:xfrm>
          <a:off x="2946400" y="1022350"/>
          <a:ext cx="7105650" cy="533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00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7932-3D98-44DA-BD12-4803174D1CD0}"/>
              </a:ext>
            </a:extLst>
          </p:cNvPr>
          <p:cNvSpPr>
            <a:spLocks noGrp="1"/>
          </p:cNvSpPr>
          <p:nvPr>
            <p:ph type="title" idx="4294967295"/>
          </p:nvPr>
        </p:nvSpPr>
        <p:spPr>
          <a:xfrm>
            <a:off x="9245600" y="1123950"/>
            <a:ext cx="2946400" cy="4600575"/>
          </a:xfrm>
        </p:spPr>
        <p:txBody>
          <a:bodyPr>
            <a:normAutofit/>
          </a:bodyPr>
          <a:lstStyle/>
          <a:p>
            <a:r>
              <a:rPr lang="en-GB"/>
              <a:t>Geopolitics of ethical and regulatory AI</a:t>
            </a:r>
            <a:endParaRPr lang="en-AU"/>
          </a:p>
        </p:txBody>
      </p:sp>
      <p:graphicFrame>
        <p:nvGraphicFramePr>
          <p:cNvPr id="18" name="Content Placeholder 2">
            <a:extLst>
              <a:ext uri="{FF2B5EF4-FFF2-40B4-BE49-F238E27FC236}">
                <a16:creationId xmlns:a16="http://schemas.microsoft.com/office/drawing/2014/main" id="{C1C220EE-448D-41AB-B99A-8FEF56B85454}"/>
              </a:ext>
            </a:extLst>
          </p:cNvPr>
          <p:cNvGraphicFramePr>
            <a:graphicFrameLocks noGrp="1"/>
          </p:cNvGraphicFramePr>
          <p:nvPr>
            <p:ph idx="4294967295"/>
            <p:extLst>
              <p:ext uri="{D42A27DB-BD31-4B8C-83A1-F6EECF244321}">
                <p14:modId xmlns:p14="http://schemas.microsoft.com/office/powerpoint/2010/main" val="1636699531"/>
              </p:ext>
            </p:extLst>
          </p:nvPr>
        </p:nvGraphicFramePr>
        <p:xfrm>
          <a:off x="2645353" y="1123950"/>
          <a:ext cx="7292975" cy="504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44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Facial recognition in san </a:t>
            </a:r>
            <a:r>
              <a:rPr lang="en-GB" dirty="0" err="1" smtClean="0"/>
              <a:t>francisco</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https://www.youtube.com/watch?v=rgyBLU3Syuo</a:t>
            </a:r>
            <a:endParaRPr lang="en-GB" dirty="0" smtClean="0"/>
          </a:p>
          <a:p>
            <a:r>
              <a:rPr lang="en-GB" dirty="0">
                <a:hlinkClick r:id="rId3"/>
              </a:rPr>
              <a:t>https://</a:t>
            </a:r>
            <a:r>
              <a:rPr lang="en-GB" dirty="0" smtClean="0">
                <a:hlinkClick r:id="rId3"/>
              </a:rPr>
              <a:t>www.youtube.com/watch?v=YJVJCz4zJAo</a:t>
            </a:r>
            <a:r>
              <a:rPr lang="en-GB" dirty="0" smtClean="0"/>
              <a:t> </a:t>
            </a:r>
            <a:endParaRPr lang="en-GB" dirty="0"/>
          </a:p>
        </p:txBody>
      </p:sp>
    </p:spTree>
    <p:extLst>
      <p:ext uri="{BB962C8B-B14F-4D97-AF65-F5344CB8AC3E}">
        <p14:creationId xmlns:p14="http://schemas.microsoft.com/office/powerpoint/2010/main" val="100748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Facial recognition use by police in </a:t>
            </a:r>
            <a:r>
              <a:rPr lang="en-GB" dirty="0" err="1" smtClean="0"/>
              <a:t>scotland</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6314"/>
            <a:ext cx="5357530" cy="35716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530" y="1715956"/>
            <a:ext cx="6661727" cy="3740084"/>
          </a:xfrm>
          <a:prstGeom prst="rect">
            <a:avLst/>
          </a:prstGeom>
        </p:spPr>
      </p:pic>
    </p:spTree>
    <p:extLst>
      <p:ext uri="{BB962C8B-B14F-4D97-AF65-F5344CB8AC3E}">
        <p14:creationId xmlns:p14="http://schemas.microsoft.com/office/powerpoint/2010/main" val="146666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thoughts</a:t>
            </a:r>
            <a:endParaRPr lang="en-GB" dirty="0"/>
          </a:p>
        </p:txBody>
      </p:sp>
      <p:sp>
        <p:nvSpPr>
          <p:cNvPr id="3" name="Content Placeholder 2"/>
          <p:cNvSpPr>
            <a:spLocks noGrp="1"/>
          </p:cNvSpPr>
          <p:nvPr>
            <p:ph idx="1"/>
          </p:nvPr>
        </p:nvSpPr>
        <p:spPr/>
        <p:txBody>
          <a:bodyPr/>
          <a:lstStyle/>
          <a:p>
            <a:r>
              <a:rPr lang="en-GB" dirty="0" err="1" smtClean="0"/>
              <a:t>Hyperconvergence</a:t>
            </a:r>
            <a:r>
              <a:rPr lang="en-GB" dirty="0" smtClean="0"/>
              <a:t> is bringing the Internet and digital technology everywhere – impact on all areas of law</a:t>
            </a:r>
          </a:p>
          <a:p>
            <a:r>
              <a:rPr lang="en-GB" dirty="0" smtClean="0"/>
              <a:t>Emerging technologies are also touching on different areas of law to what I’ve covered in this course</a:t>
            </a:r>
          </a:p>
          <a:p>
            <a:r>
              <a:rPr lang="en-GB" dirty="0" smtClean="0"/>
              <a:t>With artificial intelligence, are we seeing international fragmentation of governance? What about the role of China and the EU? Are we moving away from US control?</a:t>
            </a:r>
          </a:p>
          <a:p>
            <a:r>
              <a:rPr lang="en-GB" dirty="0" smtClean="0"/>
              <a:t>Will some technologies be banned because they are too inaccurate, problematic, dangerous? San Francisco thinks this is the case for </a:t>
            </a:r>
            <a:r>
              <a:rPr lang="en-GB" smtClean="0"/>
              <a:t>facial recognition</a:t>
            </a:r>
          </a:p>
        </p:txBody>
      </p:sp>
    </p:spTree>
    <p:extLst>
      <p:ext uri="{BB962C8B-B14F-4D97-AF65-F5344CB8AC3E}">
        <p14:creationId xmlns:p14="http://schemas.microsoft.com/office/powerpoint/2010/main" val="340846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smtClean="0">
                <a:solidFill>
                  <a:schemeClr val="bg2"/>
                </a:solidFill>
              </a:rPr>
              <a:t>a.daly@strath.ac.uk</a:t>
            </a:r>
            <a:endParaRPr lang="en-US" dirty="0">
              <a:solidFill>
                <a:schemeClr val="bg2"/>
              </a:solidFill>
            </a:endParaRPr>
          </a:p>
          <a:p>
            <a:endParaRPr lang="en-US" dirty="0">
              <a:solidFill>
                <a:schemeClr val="bg2"/>
              </a:solidFill>
            </a:endParaRPr>
          </a:p>
          <a:p>
            <a:endParaRPr lang="en-US" dirty="0">
              <a:solidFill>
                <a:schemeClr val="bg2"/>
              </a:solidFill>
            </a:endParaRPr>
          </a:p>
        </p:txBody>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Future law and technology outlooks</a:t>
            </a:r>
            <a:endParaRPr lang="en-GB" dirty="0"/>
          </a:p>
        </p:txBody>
      </p:sp>
    </p:spTree>
    <p:extLst>
      <p:ext uri="{BB962C8B-B14F-4D97-AF65-F5344CB8AC3E}">
        <p14:creationId xmlns:p14="http://schemas.microsoft.com/office/powerpoint/2010/main" val="96558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859904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7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7E705-36EA-48B9-B975-D6BC1FF0B251}"/>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5600" dirty="0">
                <a:solidFill>
                  <a:schemeClr val="tx1"/>
                </a:solidFill>
              </a:rPr>
              <a:t>Convergence and regulation</a:t>
            </a:r>
          </a:p>
        </p:txBody>
      </p:sp>
    </p:spTree>
    <p:extLst>
      <p:ext uri="{BB962C8B-B14F-4D97-AF65-F5344CB8AC3E}">
        <p14:creationId xmlns:p14="http://schemas.microsoft.com/office/powerpoint/2010/main" val="130187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AU">
                <a:solidFill>
                  <a:srgbClr val="FFFEFF"/>
                </a:solidFill>
              </a:rPr>
              <a:t>Impact of convergence for regulation</a:t>
            </a:r>
          </a:p>
        </p:txBody>
      </p:sp>
      <p:graphicFrame>
        <p:nvGraphicFramePr>
          <p:cNvPr id="22" name="Content Placeholder 2">
            <a:extLst>
              <a:ext uri="{FF2B5EF4-FFF2-40B4-BE49-F238E27FC236}">
                <a16:creationId xmlns:a16="http://schemas.microsoft.com/office/drawing/2014/main" id="{6EC6E265-7080-4321-ACB8-F1F2C387ACAA}"/>
              </a:ext>
            </a:extLst>
          </p:cNvPr>
          <p:cNvGraphicFramePr>
            <a:graphicFrameLocks noGrp="1"/>
          </p:cNvGraphicFramePr>
          <p:nvPr>
            <p:ph idx="1"/>
            <p:extLst>
              <p:ext uri="{D42A27DB-BD31-4B8C-83A1-F6EECF244321}">
                <p14:modId xmlns:p14="http://schemas.microsoft.com/office/powerpoint/2010/main" val="249992794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36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a:t>Future: super/hyperconvergence</a:t>
            </a:r>
          </a:p>
        </p:txBody>
      </p:sp>
      <p:sp>
        <p:nvSpPr>
          <p:cNvPr id="3" name="Content Placeholder 2"/>
          <p:cNvSpPr>
            <a:spLocks noGrp="1"/>
          </p:cNvSpPr>
          <p:nvPr>
            <p:ph sz="half" idx="1"/>
          </p:nvPr>
        </p:nvSpPr>
        <p:spPr/>
        <p:txBody>
          <a:bodyPr vert="horz" lIns="91440" tIns="45720" rIns="91440" bIns="45720" rtlCol="0" anchor="ctr">
            <a:normAutofit/>
          </a:bodyPr>
          <a:lstStyle/>
          <a:p>
            <a:r>
              <a:rPr lang="en-US"/>
              <a:t>Everything is Internet-enabled</a:t>
            </a:r>
          </a:p>
          <a:p>
            <a:r>
              <a:rPr lang="en-US"/>
              <a:t>What principles of governance and regulation are needed?</a:t>
            </a:r>
          </a:p>
          <a:p>
            <a:r>
              <a:rPr lang="en-US"/>
              <a:t>Do communications regulators take responsibility for all technologies which are connected to the Internet</a:t>
            </a:r>
          </a:p>
          <a:p>
            <a:r>
              <a:rPr lang="en-US"/>
              <a:t>Do regulators work with other agencies e.g. financial regulators for bitcoin, or energy regulators for smart grids?</a:t>
            </a:r>
          </a:p>
          <a:p>
            <a:r>
              <a:rPr lang="en-US"/>
              <a:t>Can ‘communications’ be separated out from all the other digital services and products?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6400" y="2577306"/>
            <a:ext cx="4286250" cy="2933700"/>
          </a:xfrm>
        </p:spPr>
      </p:pic>
    </p:spTree>
    <p:extLst>
      <p:ext uri="{BB962C8B-B14F-4D97-AF65-F5344CB8AC3E}">
        <p14:creationId xmlns:p14="http://schemas.microsoft.com/office/powerpoint/2010/main" val="282988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3D printing</a:t>
            </a:r>
            <a:endParaRPr lang="en-GB" dirty="0"/>
          </a:p>
        </p:txBody>
      </p:sp>
    </p:spTree>
    <p:extLst>
      <p:ext uri="{BB962C8B-B14F-4D97-AF65-F5344CB8AC3E}">
        <p14:creationId xmlns:p14="http://schemas.microsoft.com/office/powerpoint/2010/main" val="165039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does it work?</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11783" y="2145002"/>
            <a:ext cx="3565235" cy="4645947"/>
          </a:xfrm>
        </p:spPr>
      </p:pic>
    </p:spTree>
    <p:extLst>
      <p:ext uri="{BB962C8B-B14F-4D97-AF65-F5344CB8AC3E}">
        <p14:creationId xmlns:p14="http://schemas.microsoft.com/office/powerpoint/2010/main" val="327857409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purl.org/dc/dcmitype/"/>
    <ds:schemaRef ds:uri="http://schemas.microsoft.com/office/2006/metadata/properties"/>
    <ds:schemaRef ds:uri="71af3243-3dd4-4a8d-8c0d-dd76da1f02a5"/>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Gill Sans MT</vt:lpstr>
      <vt:lpstr>Wingdings 2</vt:lpstr>
      <vt:lpstr>Dividend</vt:lpstr>
      <vt:lpstr>Internet law session 7</vt:lpstr>
      <vt:lpstr>Welcome to the last transnational internet law class!</vt:lpstr>
      <vt:lpstr>Future law and technology outlooks</vt:lpstr>
      <vt:lpstr>overview</vt:lpstr>
      <vt:lpstr>Convergence and regulation</vt:lpstr>
      <vt:lpstr>Impact of convergence for regulation</vt:lpstr>
      <vt:lpstr>Future: super/hyperconvergence</vt:lpstr>
      <vt:lpstr>3D printing</vt:lpstr>
      <vt:lpstr>How does it work?</vt:lpstr>
      <vt:lpstr>What are the problems?</vt:lpstr>
      <vt:lpstr>Cryptocurrencies </vt:lpstr>
      <vt:lpstr>AI, automation, algorithms </vt:lpstr>
      <vt:lpstr>background</vt:lpstr>
      <vt:lpstr>What are the risks and legal issues for ai?</vt:lpstr>
      <vt:lpstr>Ai ethics from governments and corporations</vt:lpstr>
      <vt:lpstr>International level</vt:lpstr>
      <vt:lpstr>Europe(an Union)</vt:lpstr>
      <vt:lpstr>China</vt:lpstr>
      <vt:lpstr>United States</vt:lpstr>
      <vt:lpstr>Norms rather than law?</vt:lpstr>
      <vt:lpstr>Geopolitics of ethical and regulatory AI</vt:lpstr>
      <vt:lpstr>Facial recognition in san francisco</vt:lpstr>
      <vt:lpstr>Facial recognition use by police in scotland</vt:lpstr>
      <vt:lpstr>Concluding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2019-01-07T07:05:57Z</dcterms:created>
  <dcterms:modified xsi:type="dcterms:W3CDTF">2019-11-18T23:09:24Z</dcterms:modified>
</cp:coreProperties>
</file>